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892" r:id="rId3"/>
    <p:sldId id="917" r:id="rId4"/>
    <p:sldId id="915" r:id="rId5"/>
    <p:sldId id="916" r:id="rId6"/>
    <p:sldId id="919" r:id="rId7"/>
    <p:sldId id="885" r:id="rId8"/>
    <p:sldId id="920" r:id="rId9"/>
    <p:sldId id="894" r:id="rId10"/>
    <p:sldId id="921" r:id="rId11"/>
    <p:sldId id="887" r:id="rId12"/>
    <p:sldId id="902" r:id="rId13"/>
    <p:sldId id="903" r:id="rId14"/>
    <p:sldId id="906" r:id="rId15"/>
    <p:sldId id="904" r:id="rId16"/>
    <p:sldId id="907" r:id="rId17"/>
    <p:sldId id="905" r:id="rId18"/>
    <p:sldId id="908" r:id="rId19"/>
    <p:sldId id="909" r:id="rId20"/>
    <p:sldId id="911" r:id="rId21"/>
    <p:sldId id="910" r:id="rId22"/>
    <p:sldId id="913" r:id="rId23"/>
    <p:sldId id="922" r:id="rId24"/>
    <p:sldId id="912" r:id="rId25"/>
    <p:sldId id="914" r:id="rId26"/>
    <p:sldId id="92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9359" autoAdjust="0"/>
  </p:normalViewPr>
  <p:slideViewPr>
    <p:cSldViewPr snapToGrid="0">
      <p:cViewPr varScale="1">
        <p:scale>
          <a:sx n="65" d="100"/>
          <a:sy n="65" d="100"/>
        </p:scale>
        <p:origin x="1368" y="53"/>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glossary-civil-war-ter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create a hypothesis of the answer to this question. Have students either discuss in groups their ideas or as a class. Ask students how they produced those hypothesis.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231595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24</a:t>
            </a:fld>
            <a:endParaRPr lang="en-US"/>
          </a:p>
        </p:txBody>
      </p:sp>
    </p:spTree>
    <p:extLst>
      <p:ext uri="{BB962C8B-B14F-4D97-AF65-F5344CB8AC3E}">
        <p14:creationId xmlns:p14="http://schemas.microsoft.com/office/powerpoint/2010/main" val="1739621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a:t>
            </a:r>
            <a:r>
              <a:rPr lang="en-US" b="0" dirty="0"/>
              <a:t> the secondary sources in the packet and use these discussion questions as a jumping off point for a class-wide discussion. </a:t>
            </a:r>
            <a:r>
              <a:rPr lang="en-US" b="1" dirty="0"/>
              <a:t>Focus</a:t>
            </a:r>
            <a:r>
              <a:rPr lang="en-US" b="0" dirty="0"/>
              <a:t> on the importance of the election, what the candidate's platforms were, and how the outcome of the election would have effected the United States. </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25</a:t>
            </a:fld>
            <a:endParaRPr lang="en-US"/>
          </a:p>
        </p:txBody>
      </p:sp>
    </p:spTree>
    <p:extLst>
      <p:ext uri="{BB962C8B-B14F-4D97-AF65-F5344CB8AC3E}">
        <p14:creationId xmlns:p14="http://schemas.microsoft.com/office/powerpoint/2010/main" val="1333073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with the students on whether their hypothesis were correct or not. Discuss what the students learned from their primary and secondary sources.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26</a:t>
            </a:fld>
            <a:endParaRPr lang="en-US"/>
          </a:p>
        </p:txBody>
      </p:sp>
    </p:spTree>
    <p:extLst>
      <p:ext uri="{BB962C8B-B14F-4D97-AF65-F5344CB8AC3E}">
        <p14:creationId xmlns:p14="http://schemas.microsoft.com/office/powerpoint/2010/main" val="270885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terms and definitions can be found on the “Glossary of Civil War Terms” page: </a:t>
            </a:r>
            <a:r>
              <a:rPr lang="en-US" sz="1200" dirty="0">
                <a:latin typeface="Calibri" panose="020F0502020204030204" pitchFamily="34" charset="0"/>
                <a:ea typeface="Calibri" panose="020F0502020204030204" pitchFamily="34" charset="0"/>
                <a:cs typeface="Times New Roman" panose="02020603050405020304" pitchFamily="18" charset="0"/>
                <a:hlinkClick r:id="rId3"/>
              </a:rPr>
              <a:t>https://www.battlefields.org/glossary-civil-war-terms</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225125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Slavery, and its continual existence, was debated when new territories and states entered the Union. Each compromise did not definitely answer which territories would allow slavery and which territory would not. With more unclaimed land, this question would continue to be discussed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403187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Views on Slavery:</a:t>
            </a:r>
          </a:p>
          <a:p>
            <a:pPr marL="171450" indent="-171450">
              <a:buFont typeface="Arial" panose="020B0604020202020204" pitchFamily="34" charset="0"/>
              <a:buChar char="•"/>
            </a:pPr>
            <a:r>
              <a:rPr lang="en-US" dirty="0"/>
              <a:t>Most northerners did not support emancipation because of moral reasons </a:t>
            </a:r>
            <a:r>
              <a:rPr lang="en-US" dirty="0">
                <a:sym typeface="Wingdings" panose="05000000000000000000" pitchFamily="2" charset="2"/>
              </a:rPr>
              <a:t> most did so because they didn’t want South to become too powerful, too rich, or expand their sphere of influence too far</a:t>
            </a:r>
          </a:p>
          <a:p>
            <a:pPr marL="171450" indent="-171450">
              <a:buFont typeface="Arial" panose="020B0604020202020204" pitchFamily="34" charset="0"/>
              <a:buChar char="•"/>
            </a:pPr>
            <a:r>
              <a:rPr lang="en-US" dirty="0">
                <a:sym typeface="Wingdings" panose="05000000000000000000" pitchFamily="2" charset="2"/>
              </a:rPr>
              <a:t>Most Southerners wanted to continue slavery because slavery’s expansion helped manage large plantations at a low cost and gave the South economic power. </a:t>
            </a:r>
          </a:p>
          <a:p>
            <a:pPr marL="0" indent="0">
              <a:buFont typeface="Arial" panose="020B0604020202020204" pitchFamily="34" charset="0"/>
              <a:buNone/>
            </a:pPr>
            <a:endParaRPr lang="en-US" dirty="0">
              <a:sym typeface="Wingdings" panose="05000000000000000000" pitchFamily="2" charset="2"/>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277276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sym typeface="Wingdings" panose="05000000000000000000" pitchFamily="2" charset="2"/>
              </a:rPr>
              <a:t>Expanding Slavery</a:t>
            </a:r>
          </a:p>
          <a:p>
            <a:pPr marL="171450" indent="-171450">
              <a:buFont typeface="Arial" panose="020B0604020202020204" pitchFamily="34" charset="0"/>
              <a:buChar char="•"/>
            </a:pPr>
            <a:r>
              <a:rPr lang="en-US" b="0" dirty="0">
                <a:sym typeface="Wingdings" panose="05000000000000000000" pitchFamily="2" charset="2"/>
              </a:rPr>
              <a:t>North believed that if slavery expanded the South would be exponential more economically powerful and is morally wrong </a:t>
            </a:r>
          </a:p>
          <a:p>
            <a:pPr marL="171450" indent="-171450">
              <a:buFont typeface="Arial" panose="020B0604020202020204" pitchFamily="34" charset="0"/>
              <a:buChar char="•"/>
            </a:pPr>
            <a:r>
              <a:rPr lang="en-US" b="0" dirty="0">
                <a:sym typeface="Wingdings" panose="05000000000000000000" pitchFamily="2" charset="2"/>
              </a:rPr>
              <a:t>South believed that if slavery expanded than there would be less slave insurrection (since unruly slaves could be shipped to different states) and longevity of the institution (since more people would be invested in slavery)</a:t>
            </a:r>
          </a:p>
          <a:p>
            <a:pPr marL="171450" indent="-171450">
              <a:buFont typeface="Arial" panose="020B0604020202020204" pitchFamily="34" charset="0"/>
              <a:buChar char="•"/>
            </a:pPr>
            <a:endParaRPr lang="en-US" dirty="0">
              <a:sym typeface="Wingdings" panose="05000000000000000000" pitchFamily="2" charset="2"/>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428685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1994258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a:t>
            </a:r>
            <a:r>
              <a:rPr lang="en-US" b="1" dirty="0"/>
              <a:t>Lincoln</a:t>
            </a:r>
            <a:r>
              <a:rPr lang="en-US" dirty="0"/>
              <a:t> won the election of 1864, the war would continue, and Emancipation would occur</a:t>
            </a:r>
          </a:p>
          <a:p>
            <a:pPr marL="171450" indent="-171450">
              <a:buFont typeface="Arial" panose="020B0604020202020204" pitchFamily="34" charset="0"/>
              <a:buChar char="•"/>
            </a:pPr>
            <a:r>
              <a:rPr lang="en-US" dirty="0"/>
              <a:t>If </a:t>
            </a:r>
            <a:r>
              <a:rPr lang="en-US" b="1" dirty="0"/>
              <a:t>McClellan</a:t>
            </a:r>
            <a:r>
              <a:rPr lang="en-US" dirty="0"/>
              <a:t> won, then the war would end, and Emancipation would be removed from peace negotiations</a:t>
            </a:r>
          </a:p>
          <a:p>
            <a:pPr marL="171450" indent="-171450">
              <a:buFont typeface="Arial" panose="020B0604020202020204" pitchFamily="34" charset="0"/>
              <a:buChar char="•"/>
            </a:pPr>
            <a:r>
              <a:rPr lang="en-US" dirty="0"/>
              <a:t>This election, and ideology that won, would dictate how new states would enter the union and if slavery would continue in the Untied States </a:t>
            </a: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44396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50759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3263216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ivilwar.org/learn/primary-sources/lincoln-re-elec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oc.gov/resource/cph.3a09828/"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Dc0QETDv93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Dc0QETDv93I" TargetMode="External"/><Relationship Id="rId4" Type="http://schemas.openxmlformats.org/officeDocument/2006/relationships/hyperlink" Target="https://www.loc.gov/item/200365658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oc.gov/item/2008661660/"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Dc0QETDv93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battlefields.org/learn/videos/atlanta-campaig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attlefields.org/learn/videos/election-186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Dc0QETDv93I"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Election of 1864</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064D-C10B-4201-ACD0-64ED456E19A0}"/>
              </a:ext>
            </a:extLst>
          </p:cNvPr>
          <p:cNvSpPr>
            <a:spLocks noGrp="1"/>
          </p:cNvSpPr>
          <p:nvPr>
            <p:ph type="title"/>
          </p:nvPr>
        </p:nvSpPr>
        <p:spPr>
          <a:xfrm>
            <a:off x="838200" y="2766218"/>
            <a:ext cx="10515600" cy="1325563"/>
          </a:xfrm>
        </p:spPr>
        <p:txBody>
          <a:bodyPr/>
          <a:lstStyle/>
          <a:p>
            <a:pPr algn="ctr"/>
            <a:r>
              <a:rPr lang="en-US" dirty="0"/>
              <a:t>Primary Source</a:t>
            </a:r>
          </a:p>
        </p:txBody>
      </p:sp>
    </p:spTree>
    <p:extLst>
      <p:ext uri="{BB962C8B-B14F-4D97-AF65-F5344CB8AC3E}">
        <p14:creationId xmlns:p14="http://schemas.microsoft.com/office/powerpoint/2010/main" val="129615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B5A5ADD-A680-4018-AC24-AD9A7954B1B7}"/>
              </a:ext>
            </a:extLst>
          </p:cNvPr>
          <p:cNvSpPr txBox="1">
            <a:spLocks/>
          </p:cNvSpPr>
          <p:nvPr/>
        </p:nvSpPr>
        <p:spPr>
          <a:xfrm>
            <a:off x="533400" y="344246"/>
            <a:ext cx="11125200" cy="535402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5700" b="1" u="sng" dirty="0"/>
              <a:t>Lincoln on Re-election:</a:t>
            </a:r>
          </a:p>
          <a:p>
            <a:endParaRPr lang="en-US" sz="4000" dirty="0">
              <a:solidFill>
                <a:schemeClr val="accent5"/>
              </a:solidFill>
            </a:endParaRPr>
          </a:p>
          <a:p>
            <a:r>
              <a:rPr lang="en-US" sz="4000" i="1" dirty="0">
                <a:solidFill>
                  <a:schemeClr val="accent5"/>
                </a:solidFill>
              </a:rPr>
              <a:t>In the summer of 1864, Abraham Lincoln was growing convinced that he would not be re-elected. He wrote the following letter and asked his cabinet to sign their names on the outside, sight unseen, to pledge their commitment to continue the fight to preserve the Union.</a:t>
            </a:r>
            <a:endParaRPr lang="en-US" sz="4000" dirty="0">
              <a:solidFill>
                <a:schemeClr val="accent5"/>
              </a:solidFill>
            </a:endParaRPr>
          </a:p>
          <a:p>
            <a:r>
              <a:rPr lang="en-US" sz="4000" dirty="0">
                <a:solidFill>
                  <a:schemeClr val="accent1"/>
                </a:solidFill>
              </a:rPr>
              <a:t> </a:t>
            </a:r>
          </a:p>
          <a:p>
            <a:r>
              <a:rPr lang="en-US" sz="4000" dirty="0">
                <a:solidFill>
                  <a:schemeClr val="accent1"/>
                </a:solidFill>
              </a:rPr>
              <a:t>“This morning, as for some days past, it seems exceedingly probable that this Administration will not be re-elected. Then it will by my duty to so cooperate with the Government President elect, as to save the Union between the Election and the inauguration; as he will have secured his election on such ground that he cannot possibly save it afterwards.”</a:t>
            </a:r>
          </a:p>
          <a:p>
            <a:endParaRPr lang="en-US" sz="4000" dirty="0"/>
          </a:p>
          <a:p>
            <a:r>
              <a:rPr lang="en-US" sz="2200" dirty="0"/>
              <a:t>Abraham Lincoln, August 23, 1864, Accessed April 26, 2018, </a:t>
            </a:r>
            <a:r>
              <a:rPr lang="en-US" sz="2200" u="sng" dirty="0">
                <a:hlinkClick r:id="rId3"/>
              </a:rPr>
              <a:t>https://www.civilwar.org/learn/primary-sources/lincoln-re-election</a:t>
            </a:r>
            <a:endParaRPr lang="en-US" sz="2200" dirty="0"/>
          </a:p>
        </p:txBody>
      </p:sp>
    </p:spTree>
    <p:extLst>
      <p:ext uri="{BB962C8B-B14F-4D97-AF65-F5344CB8AC3E}">
        <p14:creationId xmlns:p14="http://schemas.microsoft.com/office/powerpoint/2010/main" val="106342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FE94E-7867-4E39-8083-A747A57E7B52}"/>
              </a:ext>
            </a:extLst>
          </p:cNvPr>
          <p:cNvSpPr>
            <a:spLocks noGrp="1"/>
          </p:cNvSpPr>
          <p:nvPr>
            <p:ph type="title"/>
          </p:nvPr>
        </p:nvSpPr>
        <p:spPr>
          <a:xfrm>
            <a:off x="838200" y="365125"/>
            <a:ext cx="10515600" cy="885705"/>
          </a:xfrm>
        </p:spPr>
        <p:txBody>
          <a:bodyPr/>
          <a:lstStyle/>
          <a:p>
            <a:pPr algn="ctr"/>
            <a:r>
              <a:rPr lang="en-US" dirty="0"/>
              <a:t>Democrats vs. Republicans</a:t>
            </a:r>
          </a:p>
        </p:txBody>
      </p:sp>
      <p:sp>
        <p:nvSpPr>
          <p:cNvPr id="3" name="Content Placeholder 2">
            <a:extLst>
              <a:ext uri="{FF2B5EF4-FFF2-40B4-BE49-F238E27FC236}">
                <a16:creationId xmlns:a16="http://schemas.microsoft.com/office/drawing/2014/main" id="{3049159C-9FE8-41A5-9CB9-5F55FA26B447}"/>
              </a:ext>
            </a:extLst>
          </p:cNvPr>
          <p:cNvSpPr>
            <a:spLocks noGrp="1"/>
          </p:cNvSpPr>
          <p:nvPr>
            <p:ph idx="1"/>
          </p:nvPr>
        </p:nvSpPr>
        <p:spPr>
          <a:xfrm>
            <a:off x="838200" y="1250831"/>
            <a:ext cx="10515600" cy="4523436"/>
          </a:xfrm>
        </p:spPr>
        <p:txBody>
          <a:bodyPr>
            <a:normAutofit/>
          </a:bodyPr>
          <a:lstStyle/>
          <a:p>
            <a:r>
              <a:rPr lang="en-US" sz="2400" b="0" dirty="0"/>
              <a:t>Main parties competing in 1864: </a:t>
            </a:r>
            <a:r>
              <a:rPr lang="en-US" sz="2400" dirty="0"/>
              <a:t>Democrats</a:t>
            </a:r>
            <a:r>
              <a:rPr lang="en-US" sz="2400" b="0" dirty="0"/>
              <a:t> and </a:t>
            </a:r>
            <a:r>
              <a:rPr lang="en-US" sz="2400" dirty="0"/>
              <a:t>Republicans</a:t>
            </a:r>
          </a:p>
          <a:p>
            <a:r>
              <a:rPr lang="en-US" sz="2400" b="0" dirty="0"/>
              <a:t>Both parties in the North generally favored preserving the Union with the rebelling Confederacy, but differed on how to go about it:</a:t>
            </a:r>
          </a:p>
          <a:p>
            <a:pPr lvl="1"/>
            <a:r>
              <a:rPr lang="en-US" sz="1600" b="1" dirty="0"/>
              <a:t>Republicans</a:t>
            </a:r>
            <a:r>
              <a:rPr lang="en-US" sz="1600" dirty="0"/>
              <a:t> (the party of President Lincoln) = continuing the war to its conclusion and returning the Southern states to the fold that way.</a:t>
            </a:r>
          </a:p>
          <a:p>
            <a:pPr lvl="1"/>
            <a:r>
              <a:rPr lang="en-US" sz="1600" b="1" dirty="0"/>
              <a:t>Democrats</a:t>
            </a:r>
            <a:r>
              <a:rPr lang="en-US" sz="1600" dirty="0"/>
              <a:t> = working out a peace deal with the Confederacy and sought to restore the Union through non-violent means</a:t>
            </a:r>
          </a:p>
          <a:p>
            <a:r>
              <a:rPr lang="en-US" sz="2400" b="0" dirty="0"/>
              <a:t>Republicans favored Emancipation</a:t>
            </a:r>
          </a:p>
          <a:p>
            <a:pPr lvl="1"/>
            <a:r>
              <a:rPr lang="en-US" sz="2000" dirty="0"/>
              <a:t>F</a:t>
            </a:r>
            <a:r>
              <a:rPr lang="en-US" sz="2000" b="0" dirty="0"/>
              <a:t>ounded as an anti-slavery party (although most were not abolitionist before the war)</a:t>
            </a:r>
          </a:p>
          <a:p>
            <a:pPr lvl="1"/>
            <a:r>
              <a:rPr lang="en-US" sz="2000" dirty="0"/>
              <a:t>Thought emancipation would break the economic power of South</a:t>
            </a:r>
          </a:p>
          <a:p>
            <a:r>
              <a:rPr lang="en-US" sz="2400" b="0" dirty="0"/>
              <a:t>Democrats tended to see unilateral emancipation as a violation of States Rights or planned to scrap it to entice the South back into the Union peacefully</a:t>
            </a:r>
          </a:p>
        </p:txBody>
      </p:sp>
    </p:spTree>
    <p:extLst>
      <p:ext uri="{BB962C8B-B14F-4D97-AF65-F5344CB8AC3E}">
        <p14:creationId xmlns:p14="http://schemas.microsoft.com/office/powerpoint/2010/main" val="325920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BB08-DF55-4DE1-90C6-9EA5F28780A3}"/>
              </a:ext>
            </a:extLst>
          </p:cNvPr>
          <p:cNvSpPr>
            <a:spLocks noGrp="1"/>
          </p:cNvSpPr>
          <p:nvPr>
            <p:ph type="title"/>
          </p:nvPr>
        </p:nvSpPr>
        <p:spPr>
          <a:xfrm>
            <a:off x="838200" y="365125"/>
            <a:ext cx="10515600" cy="885705"/>
          </a:xfrm>
        </p:spPr>
        <p:txBody>
          <a:bodyPr/>
          <a:lstStyle/>
          <a:p>
            <a:pPr algn="ctr"/>
            <a:r>
              <a:rPr lang="en-US" dirty="0"/>
              <a:t>Party Platforms</a:t>
            </a:r>
          </a:p>
        </p:txBody>
      </p:sp>
      <p:sp>
        <p:nvSpPr>
          <p:cNvPr id="3" name="Content Placeholder 2">
            <a:extLst>
              <a:ext uri="{FF2B5EF4-FFF2-40B4-BE49-F238E27FC236}">
                <a16:creationId xmlns:a16="http://schemas.microsoft.com/office/drawing/2014/main" id="{D31212BE-A80B-4983-8967-7FF15480C7E0}"/>
              </a:ext>
            </a:extLst>
          </p:cNvPr>
          <p:cNvSpPr>
            <a:spLocks noGrp="1"/>
          </p:cNvSpPr>
          <p:nvPr>
            <p:ph idx="1"/>
          </p:nvPr>
        </p:nvSpPr>
        <p:spPr>
          <a:xfrm>
            <a:off x="838200" y="1250829"/>
            <a:ext cx="10515600" cy="4579815"/>
          </a:xfrm>
        </p:spPr>
        <p:txBody>
          <a:bodyPr>
            <a:normAutofit lnSpcReduction="10000"/>
          </a:bodyPr>
          <a:lstStyle/>
          <a:p>
            <a:r>
              <a:rPr lang="en-US" b="0" dirty="0"/>
              <a:t>Parties publish platforms so potential voters get a sense which stance the party takes on certain issues, as well as what the party hopes to accomplish should they be elected to office</a:t>
            </a:r>
          </a:p>
          <a:p>
            <a:r>
              <a:rPr lang="en-US" b="0" dirty="0"/>
              <a:t>Democratic platform</a:t>
            </a:r>
          </a:p>
          <a:p>
            <a:pPr lvl="1"/>
            <a:r>
              <a:rPr lang="en-US" b="0" dirty="0"/>
              <a:t>criticized Lincoln for his apparent lack of effort in bringing the South back into the Union diplomatically</a:t>
            </a:r>
            <a:endParaRPr lang="en-US" dirty="0"/>
          </a:p>
          <a:p>
            <a:pPr lvl="1"/>
            <a:r>
              <a:rPr lang="en-US" b="0" dirty="0"/>
              <a:t>letting the war go on for four years</a:t>
            </a:r>
          </a:p>
          <a:p>
            <a:r>
              <a:rPr lang="en-US" b="0" dirty="0"/>
              <a:t>Republicans platform </a:t>
            </a:r>
          </a:p>
          <a:p>
            <a:pPr lvl="1"/>
            <a:r>
              <a:rPr lang="en-US" b="0" dirty="0"/>
              <a:t>stuck by the war effort</a:t>
            </a:r>
            <a:endParaRPr lang="en-US" dirty="0"/>
          </a:p>
          <a:p>
            <a:pPr lvl="1"/>
            <a:r>
              <a:rPr lang="en-US" b="0" dirty="0"/>
              <a:t>claimed that the South had to be beaten decisively</a:t>
            </a:r>
            <a:endParaRPr lang="en-US" dirty="0"/>
          </a:p>
          <a:p>
            <a:pPr lvl="1"/>
            <a:r>
              <a:rPr lang="en-US" b="0" dirty="0"/>
              <a:t>slavery, the cause of disunion, needed to be eradicated, or those who had already died would do so in vain</a:t>
            </a:r>
          </a:p>
        </p:txBody>
      </p:sp>
    </p:spTree>
    <p:extLst>
      <p:ext uri="{BB962C8B-B14F-4D97-AF65-F5344CB8AC3E}">
        <p14:creationId xmlns:p14="http://schemas.microsoft.com/office/powerpoint/2010/main" val="5972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A44D9-7618-45DD-A00F-2ECBACBF0798}"/>
              </a:ext>
            </a:extLst>
          </p:cNvPr>
          <p:cNvSpPr>
            <a:spLocks noGrp="1"/>
          </p:cNvSpPr>
          <p:nvPr>
            <p:ph type="title"/>
          </p:nvPr>
        </p:nvSpPr>
        <p:spPr>
          <a:xfrm>
            <a:off x="838200" y="212725"/>
            <a:ext cx="10515600" cy="885705"/>
          </a:xfrm>
        </p:spPr>
        <p:txBody>
          <a:bodyPr/>
          <a:lstStyle/>
          <a:p>
            <a:pPr algn="ctr"/>
            <a:r>
              <a:rPr lang="en-US" dirty="0"/>
              <a:t>Democratic Party Platform</a:t>
            </a:r>
          </a:p>
        </p:txBody>
      </p:sp>
      <p:sp>
        <p:nvSpPr>
          <p:cNvPr id="3" name="Content Placeholder 2">
            <a:extLst>
              <a:ext uri="{FF2B5EF4-FFF2-40B4-BE49-F238E27FC236}">
                <a16:creationId xmlns:a16="http://schemas.microsoft.com/office/drawing/2014/main" id="{E115DC67-1A91-4562-AD08-5A291CADA821}"/>
              </a:ext>
            </a:extLst>
          </p:cNvPr>
          <p:cNvSpPr>
            <a:spLocks noGrp="1"/>
          </p:cNvSpPr>
          <p:nvPr>
            <p:ph idx="1"/>
          </p:nvPr>
        </p:nvSpPr>
        <p:spPr>
          <a:xfrm>
            <a:off x="397933" y="1098430"/>
            <a:ext cx="11396133" cy="4828237"/>
          </a:xfrm>
        </p:spPr>
        <p:txBody>
          <a:bodyPr>
            <a:normAutofit fontScale="92500"/>
          </a:bodyPr>
          <a:lstStyle/>
          <a:p>
            <a:pPr marL="0" indent="0">
              <a:buNone/>
            </a:pPr>
            <a:r>
              <a:rPr lang="en-US" sz="3000" dirty="0"/>
              <a:t>Key Quotes and Points:</a:t>
            </a:r>
          </a:p>
          <a:p>
            <a:pPr marL="0" indent="0">
              <a:buNone/>
            </a:pPr>
            <a:r>
              <a:rPr lang="en-US" sz="2200" b="0" dirty="0"/>
              <a:t>“Resolved, That the aim and object of the Democratic party is to preserve the Federal Union and the rights of the States unimpaired…”</a:t>
            </a:r>
          </a:p>
          <a:p>
            <a:pPr marL="0" indent="0">
              <a:buNone/>
            </a:pPr>
            <a:r>
              <a:rPr lang="en-US" sz="2200" b="0" dirty="0"/>
              <a:t>“Resolved, That the direct interference of the military authorities of the United States in the recent elections held in Kentucky, Maryland, Missouri, and Delaware was a shameful violation of the Constitution…”</a:t>
            </a:r>
          </a:p>
          <a:p>
            <a:pPr marL="0" indent="0">
              <a:buNone/>
            </a:pPr>
            <a:r>
              <a:rPr lang="en-US" sz="2200" b="0" dirty="0"/>
              <a:t>“Resolved, That this convention does explicitly declare, as the sense of the American people, that after four years of failure to restore the Union by the experiment of war…peace may be restored on the basis of the Federal Union of the States.”</a:t>
            </a:r>
          </a:p>
          <a:p>
            <a:pPr marL="0" indent="0">
              <a:buNone/>
            </a:pPr>
            <a:r>
              <a:rPr lang="en-US" sz="2200" b="0" dirty="0"/>
              <a:t>“…The sympathy of the Democratic party is heartily and earnestly extended to the soldiery of our army and sailors of our navy, who are and have been in the field and on the sea under the flag of our country, and, in the events of its attaining power, they will receive all the care, protection, and regard that the brave soldiers and sailors of the republic have so nobly earned.”</a:t>
            </a:r>
          </a:p>
          <a:p>
            <a:pPr marL="0" indent="0">
              <a:buNone/>
            </a:pPr>
            <a:r>
              <a:rPr lang="en-US" sz="1400" b="0" dirty="0"/>
              <a:t>Democratic Party Platforms: "1864 Democratic Party Platform," August 29, 1864. Online by Gerhard Peters and John T. Woolley, </a:t>
            </a:r>
            <a:r>
              <a:rPr lang="en-US" sz="1400" b="0" i="1" dirty="0"/>
              <a:t>The American Presidency Project</a:t>
            </a:r>
            <a:r>
              <a:rPr lang="en-US" sz="1400" b="0" dirty="0"/>
              <a:t>. http://www.presidency.ucsb.edu/ws/?pid=29578. </a:t>
            </a:r>
          </a:p>
          <a:p>
            <a:endParaRPr lang="en-US" dirty="0"/>
          </a:p>
        </p:txBody>
      </p:sp>
    </p:spTree>
    <p:extLst>
      <p:ext uri="{BB962C8B-B14F-4D97-AF65-F5344CB8AC3E}">
        <p14:creationId xmlns:p14="http://schemas.microsoft.com/office/powerpoint/2010/main" val="349734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D10E-C45D-42B0-8E8F-9FD3622D77EC}"/>
              </a:ext>
            </a:extLst>
          </p:cNvPr>
          <p:cNvSpPr>
            <a:spLocks noGrp="1"/>
          </p:cNvSpPr>
          <p:nvPr>
            <p:ph type="title"/>
          </p:nvPr>
        </p:nvSpPr>
        <p:spPr>
          <a:xfrm>
            <a:off x="838199" y="161926"/>
            <a:ext cx="10515600" cy="902638"/>
          </a:xfrm>
        </p:spPr>
        <p:txBody>
          <a:bodyPr/>
          <a:lstStyle/>
          <a:p>
            <a:pPr algn="ctr"/>
            <a:r>
              <a:rPr lang="en-US" dirty="0"/>
              <a:t>Republican Party Platform</a:t>
            </a:r>
          </a:p>
        </p:txBody>
      </p:sp>
      <p:sp>
        <p:nvSpPr>
          <p:cNvPr id="3" name="Content Placeholder 2">
            <a:extLst>
              <a:ext uri="{FF2B5EF4-FFF2-40B4-BE49-F238E27FC236}">
                <a16:creationId xmlns:a16="http://schemas.microsoft.com/office/drawing/2014/main" id="{51F21019-CE5D-4458-AF64-837C5DCD25B4}"/>
              </a:ext>
            </a:extLst>
          </p:cNvPr>
          <p:cNvSpPr>
            <a:spLocks noGrp="1"/>
          </p:cNvSpPr>
          <p:nvPr>
            <p:ph idx="1"/>
          </p:nvPr>
        </p:nvSpPr>
        <p:spPr>
          <a:xfrm>
            <a:off x="364065" y="1064564"/>
            <a:ext cx="11463867" cy="4894851"/>
          </a:xfrm>
        </p:spPr>
        <p:txBody>
          <a:bodyPr>
            <a:normAutofit fontScale="92500" lnSpcReduction="10000"/>
          </a:bodyPr>
          <a:lstStyle/>
          <a:p>
            <a:pPr marL="0" indent="0">
              <a:buNone/>
            </a:pPr>
            <a:r>
              <a:rPr lang="en-US" sz="3000" dirty="0"/>
              <a:t>Key Quotes and Points:</a:t>
            </a:r>
          </a:p>
          <a:p>
            <a:pPr marL="0" indent="0">
              <a:buNone/>
            </a:pPr>
            <a:r>
              <a:rPr lang="en-US" sz="2200" b="0" dirty="0"/>
              <a:t>“That as slavery was the cause, and now constitutes the strength of this Rebellion, and as it must be, always and everywhere, hostile to the principles of Republican Government, justice and the National safety demand its utter and complete extirpation from the soil of the Republic.”</a:t>
            </a:r>
          </a:p>
          <a:p>
            <a:pPr marL="0" indent="0">
              <a:buNone/>
            </a:pPr>
            <a:r>
              <a:rPr lang="en-US" sz="2200" b="0" dirty="0"/>
              <a:t>“Resolved, That we approve and applaud the practical wisdom, the unselfish patriotism and the unswerving fidelity to the Constitution and the principles of American liberty, with which ABRAHAM LINCOLN has discharged, under circumstances of unparalleled difficulty, the great duties and responsibilities of the Presidential office…”</a:t>
            </a:r>
          </a:p>
          <a:p>
            <a:pPr marL="0" indent="0">
              <a:buNone/>
            </a:pPr>
            <a:r>
              <a:rPr lang="en-US" sz="2200" b="0" dirty="0"/>
              <a:t>“Resolved, That we approve the determination of the Government of the United States not to compromise with Rebels, or to offer them any terms of peace, except such as may be based upon an unconditional surrender of their hostility…”</a:t>
            </a:r>
          </a:p>
          <a:p>
            <a:pPr marL="0" indent="0">
              <a:buNone/>
            </a:pPr>
            <a:r>
              <a:rPr lang="en-US" sz="2200" b="0" dirty="0"/>
              <a:t>“Resolved, That the Government owes to all men employed in its armies, without regard to distinction of color, the full protection of the laws of war—and that any violation of these laws, or of the usages of civilized nations in time of war, by the Rebels now in arms, should be made the subject of prompt and full redress.”</a:t>
            </a:r>
          </a:p>
          <a:p>
            <a:pPr marL="0" indent="0">
              <a:buNone/>
            </a:pPr>
            <a:r>
              <a:rPr lang="en-US" sz="1400" b="0" dirty="0"/>
              <a:t>Republican Party Platforms: "Republican Party Platform of 1864," June 7, 1864. Online by Gerhard Peters and John T. Woolley, </a:t>
            </a:r>
            <a:r>
              <a:rPr lang="en-US" sz="1400" b="0" i="1" dirty="0"/>
              <a:t>The American Presidency Project</a:t>
            </a:r>
            <a:r>
              <a:rPr lang="en-US" sz="1400" b="0" dirty="0"/>
              <a:t>. http://www.presidency.ucsb.edu/ws/?pid=29621.</a:t>
            </a:r>
          </a:p>
          <a:p>
            <a:endParaRPr lang="en-US" dirty="0"/>
          </a:p>
        </p:txBody>
      </p:sp>
    </p:spTree>
    <p:extLst>
      <p:ext uri="{BB962C8B-B14F-4D97-AF65-F5344CB8AC3E}">
        <p14:creationId xmlns:p14="http://schemas.microsoft.com/office/powerpoint/2010/main" val="145107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5C8F-2C4E-42AD-A4C4-1663146B17F4}"/>
              </a:ext>
            </a:extLst>
          </p:cNvPr>
          <p:cNvSpPr>
            <a:spLocks noGrp="1"/>
          </p:cNvSpPr>
          <p:nvPr>
            <p:ph type="title"/>
          </p:nvPr>
        </p:nvSpPr>
        <p:spPr>
          <a:xfrm>
            <a:off x="838200" y="229658"/>
            <a:ext cx="10515600" cy="885705"/>
          </a:xfrm>
        </p:spPr>
        <p:txBody>
          <a:bodyPr>
            <a:normAutofit/>
          </a:bodyPr>
          <a:lstStyle/>
          <a:p>
            <a:pPr algn="ctr"/>
            <a:r>
              <a:rPr lang="en-US" sz="4000" dirty="0"/>
              <a:t>Activity</a:t>
            </a:r>
          </a:p>
        </p:txBody>
      </p:sp>
      <p:sp>
        <p:nvSpPr>
          <p:cNvPr id="3" name="Content Placeholder 2">
            <a:extLst>
              <a:ext uri="{FF2B5EF4-FFF2-40B4-BE49-F238E27FC236}">
                <a16:creationId xmlns:a16="http://schemas.microsoft.com/office/drawing/2014/main" id="{B78D8640-18F9-4378-A37D-93DC8BAE31E2}"/>
              </a:ext>
            </a:extLst>
          </p:cNvPr>
          <p:cNvSpPr>
            <a:spLocks noGrp="1"/>
          </p:cNvSpPr>
          <p:nvPr>
            <p:ph idx="1"/>
          </p:nvPr>
        </p:nvSpPr>
        <p:spPr>
          <a:xfrm>
            <a:off x="838200" y="1183096"/>
            <a:ext cx="10515600" cy="4491807"/>
          </a:xfrm>
        </p:spPr>
        <p:txBody>
          <a:bodyPr>
            <a:normAutofit/>
          </a:bodyPr>
          <a:lstStyle/>
          <a:p>
            <a:r>
              <a:rPr lang="en-US" sz="2200" b="0" dirty="0"/>
              <a:t>One similarity between both platforms is the respect shown to the soldiers and sailors fighting in the war. </a:t>
            </a:r>
          </a:p>
          <a:p>
            <a:pPr lvl="1"/>
            <a:r>
              <a:rPr lang="en-US" sz="1800" b="0" dirty="0">
                <a:solidFill>
                  <a:schemeClr val="accent1"/>
                </a:solidFill>
              </a:rPr>
              <a:t>Do you find this to be the one issue both parties agree upon or can you find differences between party statements?</a:t>
            </a:r>
          </a:p>
          <a:p>
            <a:r>
              <a:rPr lang="en-US" sz="2200" b="0" dirty="0"/>
              <a:t>Abolitionists before the war often argued their position on moral grounds. </a:t>
            </a:r>
          </a:p>
          <a:p>
            <a:pPr lvl="1"/>
            <a:r>
              <a:rPr lang="en-US" sz="1800" b="0" dirty="0">
                <a:solidFill>
                  <a:schemeClr val="accent1"/>
                </a:solidFill>
              </a:rPr>
              <a:t>Does the support for Emancipation in the Republican platform make that same argument to you? Why or why not?</a:t>
            </a:r>
          </a:p>
          <a:p>
            <a:r>
              <a:rPr lang="en-US" sz="2200" b="0" dirty="0"/>
              <a:t>The man credited with writing the Democratic platform was Clement </a:t>
            </a:r>
            <a:r>
              <a:rPr lang="en-US" sz="2200" b="0" dirty="0" err="1"/>
              <a:t>Vallandingham</a:t>
            </a:r>
            <a:r>
              <a:rPr lang="en-US" sz="2200" b="0" dirty="0"/>
              <a:t>, whom Lincoln had exiled to the Confederacy and later Canada for his open support for secession. </a:t>
            </a:r>
          </a:p>
          <a:p>
            <a:pPr lvl="1"/>
            <a:r>
              <a:rPr lang="en-US" sz="1800" b="0" dirty="0">
                <a:solidFill>
                  <a:schemeClr val="accent1"/>
                </a:solidFill>
              </a:rPr>
              <a:t>How might this affect the language the platform uses on Lincoln’s record as president?</a:t>
            </a:r>
          </a:p>
          <a:p>
            <a:r>
              <a:rPr lang="en-US" sz="2200" b="0" dirty="0">
                <a:solidFill>
                  <a:schemeClr val="tx2"/>
                </a:solidFill>
              </a:rPr>
              <a:t>What does each platform say about how people thought about the progress of the war, and the proximity to victory?</a:t>
            </a:r>
          </a:p>
          <a:p>
            <a:endParaRPr lang="en-US" dirty="0"/>
          </a:p>
        </p:txBody>
      </p:sp>
      <p:pic>
        <p:nvPicPr>
          <p:cNvPr id="4" name="Picture 3">
            <a:extLst>
              <a:ext uri="{FF2B5EF4-FFF2-40B4-BE49-F238E27FC236}">
                <a16:creationId xmlns:a16="http://schemas.microsoft.com/office/drawing/2014/main" id="{55BCF247-FA89-46DF-BE8B-7ACFAA24F0B9}"/>
              </a:ext>
            </a:extLst>
          </p:cNvPr>
          <p:cNvPicPr>
            <a:picLocks noChangeAspect="1"/>
          </p:cNvPicPr>
          <p:nvPr/>
        </p:nvPicPr>
        <p:blipFill>
          <a:blip r:embed="rId2"/>
          <a:stretch>
            <a:fillRect/>
          </a:stretch>
        </p:blipFill>
        <p:spPr>
          <a:xfrm>
            <a:off x="6945097" y="309766"/>
            <a:ext cx="926672" cy="725487"/>
          </a:xfrm>
          <a:prstGeom prst="rect">
            <a:avLst/>
          </a:prstGeom>
        </p:spPr>
      </p:pic>
    </p:spTree>
    <p:extLst>
      <p:ext uri="{BB962C8B-B14F-4D97-AF65-F5344CB8AC3E}">
        <p14:creationId xmlns:p14="http://schemas.microsoft.com/office/powerpoint/2010/main" val="3664972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8405-C9D8-430B-9A6D-48AC726F18C1}"/>
              </a:ext>
            </a:extLst>
          </p:cNvPr>
          <p:cNvSpPr>
            <a:spLocks noGrp="1"/>
          </p:cNvSpPr>
          <p:nvPr>
            <p:ph type="title"/>
          </p:nvPr>
        </p:nvSpPr>
        <p:spPr>
          <a:xfrm>
            <a:off x="838200" y="229658"/>
            <a:ext cx="10515600" cy="885705"/>
          </a:xfrm>
        </p:spPr>
        <p:txBody>
          <a:bodyPr/>
          <a:lstStyle/>
          <a:p>
            <a:pPr algn="ctr"/>
            <a:r>
              <a:rPr lang="en-US" dirty="0"/>
              <a:t>Political Cartoons</a:t>
            </a:r>
          </a:p>
        </p:txBody>
      </p:sp>
      <p:sp>
        <p:nvSpPr>
          <p:cNvPr id="3" name="Content Placeholder 2">
            <a:extLst>
              <a:ext uri="{FF2B5EF4-FFF2-40B4-BE49-F238E27FC236}">
                <a16:creationId xmlns:a16="http://schemas.microsoft.com/office/drawing/2014/main" id="{4CB94BB7-198D-4883-A996-4E3DCBDA3E9E}"/>
              </a:ext>
            </a:extLst>
          </p:cNvPr>
          <p:cNvSpPr>
            <a:spLocks noGrp="1"/>
          </p:cNvSpPr>
          <p:nvPr>
            <p:ph idx="1"/>
          </p:nvPr>
        </p:nvSpPr>
        <p:spPr>
          <a:xfrm>
            <a:off x="838200" y="1143000"/>
            <a:ext cx="10515600" cy="4572000"/>
          </a:xfrm>
        </p:spPr>
        <p:txBody>
          <a:bodyPr>
            <a:normAutofit/>
          </a:bodyPr>
          <a:lstStyle/>
          <a:p>
            <a:r>
              <a:rPr lang="en-US" b="0" dirty="0"/>
              <a:t>Useful to communicate ideas and opinions to as wide an audience as possible</a:t>
            </a:r>
          </a:p>
          <a:p>
            <a:r>
              <a:rPr lang="en-US" b="0" dirty="0"/>
              <a:t>Helpful tools to examine different perspectives on a single issue</a:t>
            </a:r>
          </a:p>
          <a:p>
            <a:pPr lvl="1"/>
            <a:r>
              <a:rPr lang="en-US" dirty="0"/>
              <a:t>C</a:t>
            </a:r>
            <a:r>
              <a:rPr lang="en-US" b="0" dirty="0"/>
              <a:t>artoonist’s biases are often readily apparent due to the need to mock and caricature opponents</a:t>
            </a:r>
          </a:p>
          <a:p>
            <a:r>
              <a:rPr lang="en-US" b="0" dirty="0"/>
              <a:t>Contain dialogue as well as artistic depictions</a:t>
            </a:r>
            <a:endParaRPr lang="en-US" dirty="0"/>
          </a:p>
        </p:txBody>
      </p:sp>
    </p:spTree>
    <p:extLst>
      <p:ext uri="{BB962C8B-B14F-4D97-AF65-F5344CB8AC3E}">
        <p14:creationId xmlns:p14="http://schemas.microsoft.com/office/powerpoint/2010/main" val="278004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A308-E4B3-478E-92C8-675DA5F2AEC9}"/>
              </a:ext>
            </a:extLst>
          </p:cNvPr>
          <p:cNvSpPr>
            <a:spLocks noGrp="1"/>
          </p:cNvSpPr>
          <p:nvPr>
            <p:ph type="title"/>
          </p:nvPr>
        </p:nvSpPr>
        <p:spPr>
          <a:xfrm>
            <a:off x="838200" y="229658"/>
            <a:ext cx="10515600" cy="885705"/>
          </a:xfrm>
        </p:spPr>
        <p:txBody>
          <a:bodyPr/>
          <a:lstStyle/>
          <a:p>
            <a:pPr algn="ctr"/>
            <a:r>
              <a:rPr lang="en-US" dirty="0"/>
              <a:t>Cartoon #1: Platforms Illustrated</a:t>
            </a:r>
          </a:p>
        </p:txBody>
      </p:sp>
      <p:sp>
        <p:nvSpPr>
          <p:cNvPr id="3" name="Content Placeholder 2">
            <a:extLst>
              <a:ext uri="{FF2B5EF4-FFF2-40B4-BE49-F238E27FC236}">
                <a16:creationId xmlns:a16="http://schemas.microsoft.com/office/drawing/2014/main" id="{B7FAB936-E3FF-44E3-B472-EE9CF0B4007E}"/>
              </a:ext>
            </a:extLst>
          </p:cNvPr>
          <p:cNvSpPr>
            <a:spLocks noGrp="1"/>
          </p:cNvSpPr>
          <p:nvPr>
            <p:ph idx="1"/>
          </p:nvPr>
        </p:nvSpPr>
        <p:spPr>
          <a:xfrm>
            <a:off x="7027333" y="1421637"/>
            <a:ext cx="4326467" cy="4557304"/>
          </a:xfrm>
        </p:spPr>
        <p:txBody>
          <a:bodyPr>
            <a:normAutofit fontScale="85000" lnSpcReduction="20000"/>
          </a:bodyPr>
          <a:lstStyle/>
          <a:p>
            <a:pPr marL="0" indent="0" algn="ctr">
              <a:buNone/>
            </a:pPr>
            <a:r>
              <a:rPr lang="en-US" b="0" dirty="0"/>
              <a:t>Activity:</a:t>
            </a:r>
          </a:p>
          <a:p>
            <a:pPr marL="342900" indent="-342900">
              <a:buAutoNum type="arabicPeriod"/>
            </a:pPr>
            <a:r>
              <a:rPr lang="en-US" b="0" dirty="0"/>
              <a:t>Which Party do you think the illustrator favors?</a:t>
            </a:r>
          </a:p>
          <a:p>
            <a:pPr marL="342900" indent="-342900">
              <a:buAutoNum type="arabicPeriod"/>
            </a:pPr>
            <a:r>
              <a:rPr lang="en-US" b="0" dirty="0"/>
              <a:t>How does he see the war effort progressing?</a:t>
            </a:r>
          </a:p>
          <a:p>
            <a:pPr marL="342900" indent="-342900">
              <a:buAutoNum type="arabicPeriod"/>
            </a:pPr>
            <a:r>
              <a:rPr lang="en-US" b="0" dirty="0"/>
              <a:t>Look at the way the illustrator depicts Grant and Farragut compared to their former colleague McClellan. How do the former compare to the latter, and what might that say about the author’s views of each side’s records?</a:t>
            </a:r>
          </a:p>
          <a:p>
            <a:endParaRPr lang="en-US" dirty="0"/>
          </a:p>
        </p:txBody>
      </p:sp>
      <p:pic>
        <p:nvPicPr>
          <p:cNvPr id="4" name="Picture 3">
            <a:extLst>
              <a:ext uri="{FF2B5EF4-FFF2-40B4-BE49-F238E27FC236}">
                <a16:creationId xmlns:a16="http://schemas.microsoft.com/office/drawing/2014/main" id="{7F0DEFB1-E0EB-4D33-94BC-3F9BBA321939}"/>
              </a:ext>
            </a:extLst>
          </p:cNvPr>
          <p:cNvPicPr>
            <a:picLocks noChangeAspect="1"/>
          </p:cNvPicPr>
          <p:nvPr/>
        </p:nvPicPr>
        <p:blipFill>
          <a:blip r:embed="rId2"/>
          <a:stretch>
            <a:fillRect/>
          </a:stretch>
        </p:blipFill>
        <p:spPr>
          <a:xfrm>
            <a:off x="1189732" y="1241301"/>
            <a:ext cx="5243725" cy="3514582"/>
          </a:xfrm>
          <a:prstGeom prst="rect">
            <a:avLst/>
          </a:prstGeom>
        </p:spPr>
      </p:pic>
      <p:sp>
        <p:nvSpPr>
          <p:cNvPr id="5" name="Content Placeholder 2">
            <a:extLst>
              <a:ext uri="{FF2B5EF4-FFF2-40B4-BE49-F238E27FC236}">
                <a16:creationId xmlns:a16="http://schemas.microsoft.com/office/drawing/2014/main" id="{979A2AFF-277E-4F51-858A-ED95BCCFD1B3}"/>
              </a:ext>
            </a:extLst>
          </p:cNvPr>
          <p:cNvSpPr txBox="1">
            <a:spLocks/>
          </p:cNvSpPr>
          <p:nvPr/>
        </p:nvSpPr>
        <p:spPr>
          <a:xfrm>
            <a:off x="1189733" y="4980637"/>
            <a:ext cx="5243724" cy="76200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“Platforms Illustrated,” 1864. Louis Prang &amp; Co. Lithograph on wove paper. Source: Library of Congress Prints and Photographs Division, accessed April 26, 2018, </a:t>
            </a:r>
            <a:r>
              <a:rPr lang="en-US" b="0" u="sng" dirty="0">
                <a:hlinkClick r:id="rId3"/>
              </a:rPr>
              <a:t>https://www.loc.gov/resource/cph.3a09828/</a:t>
            </a:r>
            <a:r>
              <a:rPr lang="en-US" b="0" dirty="0"/>
              <a:t>.</a:t>
            </a:r>
          </a:p>
        </p:txBody>
      </p:sp>
      <p:pic>
        <p:nvPicPr>
          <p:cNvPr id="6" name="Picture 5">
            <a:hlinkClick r:id="rId4"/>
            <a:extLst>
              <a:ext uri="{FF2B5EF4-FFF2-40B4-BE49-F238E27FC236}">
                <a16:creationId xmlns:a16="http://schemas.microsoft.com/office/drawing/2014/main" id="{88F6BEE6-D406-4126-B20E-03F19ED24CF3}"/>
              </a:ext>
            </a:extLst>
          </p:cNvPr>
          <p:cNvPicPr>
            <a:picLocks noChangeAspect="1"/>
          </p:cNvPicPr>
          <p:nvPr/>
        </p:nvPicPr>
        <p:blipFill>
          <a:blip r:embed="rId5"/>
          <a:stretch>
            <a:fillRect/>
          </a:stretch>
        </p:blipFill>
        <p:spPr>
          <a:xfrm>
            <a:off x="9754488" y="1059395"/>
            <a:ext cx="923235" cy="724484"/>
          </a:xfrm>
          <a:prstGeom prst="rect">
            <a:avLst/>
          </a:prstGeom>
        </p:spPr>
      </p:pic>
    </p:spTree>
    <p:extLst>
      <p:ext uri="{BB962C8B-B14F-4D97-AF65-F5344CB8AC3E}">
        <p14:creationId xmlns:p14="http://schemas.microsoft.com/office/powerpoint/2010/main" val="356218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39D1-69BB-40AB-9EE0-B3ED0514150A}"/>
              </a:ext>
            </a:extLst>
          </p:cNvPr>
          <p:cNvSpPr>
            <a:spLocks noGrp="1"/>
          </p:cNvSpPr>
          <p:nvPr>
            <p:ph type="title"/>
          </p:nvPr>
        </p:nvSpPr>
        <p:spPr>
          <a:xfrm>
            <a:off x="228599" y="267154"/>
            <a:ext cx="11674929" cy="1137103"/>
          </a:xfrm>
        </p:spPr>
        <p:txBody>
          <a:bodyPr>
            <a:noAutofit/>
          </a:bodyPr>
          <a:lstStyle/>
          <a:p>
            <a:pPr algn="ctr"/>
            <a:r>
              <a:rPr lang="en-US" sz="4000" dirty="0"/>
              <a:t>Cartoon #2: The True Issue or “That’s What’s the Matter”</a:t>
            </a:r>
          </a:p>
        </p:txBody>
      </p:sp>
      <p:sp>
        <p:nvSpPr>
          <p:cNvPr id="3" name="Content Placeholder 2">
            <a:extLst>
              <a:ext uri="{FF2B5EF4-FFF2-40B4-BE49-F238E27FC236}">
                <a16:creationId xmlns:a16="http://schemas.microsoft.com/office/drawing/2014/main" id="{7C9EF83C-36EE-457B-A54C-B9BD78BE96DF}"/>
              </a:ext>
            </a:extLst>
          </p:cNvPr>
          <p:cNvSpPr>
            <a:spLocks noGrp="1"/>
          </p:cNvSpPr>
          <p:nvPr>
            <p:ph idx="1"/>
          </p:nvPr>
        </p:nvSpPr>
        <p:spPr>
          <a:xfrm>
            <a:off x="685799" y="1516019"/>
            <a:ext cx="4577443" cy="3856081"/>
          </a:xfrm>
        </p:spPr>
        <p:txBody>
          <a:bodyPr>
            <a:normAutofit fontScale="92500" lnSpcReduction="10000"/>
          </a:bodyPr>
          <a:lstStyle/>
          <a:p>
            <a:pPr marL="0" indent="0" algn="ctr">
              <a:buNone/>
            </a:pPr>
            <a:r>
              <a:rPr lang="en-US" b="0" dirty="0"/>
              <a:t>Activity:</a:t>
            </a:r>
          </a:p>
          <a:p>
            <a:pPr marL="342900" indent="-342900">
              <a:buAutoNum type="arabicPeriod"/>
            </a:pPr>
            <a:r>
              <a:rPr lang="en-US" b="0" dirty="0"/>
              <a:t>How does the author effects of the ongoing war?</a:t>
            </a:r>
          </a:p>
          <a:p>
            <a:pPr marL="342900" indent="-342900">
              <a:buAutoNum type="arabicPeriod"/>
            </a:pPr>
            <a:r>
              <a:rPr lang="en-US" b="0" dirty="0"/>
              <a:t>How is McClellan depicted compared to Lincoln and Davis?</a:t>
            </a:r>
          </a:p>
          <a:p>
            <a:pPr marL="342900" indent="-342900">
              <a:buAutoNum type="arabicPeriod"/>
            </a:pPr>
            <a:r>
              <a:rPr lang="en-US" b="0" dirty="0"/>
              <a:t>What do you think this cartoon says about then-Democratic views of Emancipation in 1864?</a:t>
            </a:r>
          </a:p>
          <a:p>
            <a:endParaRPr lang="en-US" dirty="0"/>
          </a:p>
        </p:txBody>
      </p:sp>
      <p:pic>
        <p:nvPicPr>
          <p:cNvPr id="4" name="Picture 3">
            <a:extLst>
              <a:ext uri="{FF2B5EF4-FFF2-40B4-BE49-F238E27FC236}">
                <a16:creationId xmlns:a16="http://schemas.microsoft.com/office/drawing/2014/main" id="{37D1CCD8-F5B8-48C2-B866-EAD0BE9E634B}"/>
              </a:ext>
            </a:extLst>
          </p:cNvPr>
          <p:cNvPicPr>
            <a:picLocks noChangeAspect="1"/>
          </p:cNvPicPr>
          <p:nvPr/>
        </p:nvPicPr>
        <p:blipFill rotWithShape="1">
          <a:blip r:embed="rId3">
            <a:extLst>
              <a:ext uri="{28A0092B-C50C-407E-A947-70E740481C1C}">
                <a14:useLocalDpi xmlns:a14="http://schemas.microsoft.com/office/drawing/2010/main" val="0"/>
              </a:ext>
            </a:extLst>
          </a:blip>
          <a:srcRect l="11555" t="11181" r="12267" b="7101"/>
          <a:stretch/>
        </p:blipFill>
        <p:spPr bwMode="auto">
          <a:xfrm>
            <a:off x="6777585" y="1404257"/>
            <a:ext cx="4456478" cy="3574969"/>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4A7B6174-F111-44DB-8405-5F8840BA27BD}"/>
              </a:ext>
            </a:extLst>
          </p:cNvPr>
          <p:cNvSpPr/>
          <p:nvPr/>
        </p:nvSpPr>
        <p:spPr>
          <a:xfrm>
            <a:off x="6585857" y="5273140"/>
            <a:ext cx="6294664" cy="954107"/>
          </a:xfrm>
          <a:prstGeom prst="rect">
            <a:avLst/>
          </a:prstGeom>
        </p:spPr>
        <p:txBody>
          <a:bodyPr wrap="square">
            <a:spAutoFit/>
          </a:bodyPr>
          <a:lstStyle/>
          <a:p>
            <a:r>
              <a:rPr lang="en-US" sz="1400" dirty="0"/>
              <a:t>“The True Issue or ‘That’s </a:t>
            </a:r>
            <a:r>
              <a:rPr lang="en-US" sz="1400" dirty="0" err="1"/>
              <a:t>Whats</a:t>
            </a:r>
            <a:r>
              <a:rPr lang="en-US" sz="1400" dirty="0"/>
              <a:t> the Matter,” 1864. Currier &amp; Ives. Lithograph on wove paper. Source: Library of Congress Prints and Photographs Division, accessed April 26, 2018, </a:t>
            </a:r>
            <a:r>
              <a:rPr lang="en-US" sz="1400" u="sng" dirty="0">
                <a:hlinkClick r:id="rId4"/>
              </a:rPr>
              <a:t>https://www.loc.gov/item/2003656580/</a:t>
            </a:r>
            <a:endParaRPr lang="en-US" sz="1400" dirty="0"/>
          </a:p>
        </p:txBody>
      </p:sp>
      <p:pic>
        <p:nvPicPr>
          <p:cNvPr id="6" name="Picture 5">
            <a:hlinkClick r:id="rId5"/>
            <a:extLst>
              <a:ext uri="{FF2B5EF4-FFF2-40B4-BE49-F238E27FC236}">
                <a16:creationId xmlns:a16="http://schemas.microsoft.com/office/drawing/2014/main" id="{2C6B37F6-37A2-4F7C-8C84-799FAEF16548}"/>
              </a:ext>
            </a:extLst>
          </p:cNvPr>
          <p:cNvPicPr>
            <a:picLocks noChangeAspect="1"/>
          </p:cNvPicPr>
          <p:nvPr/>
        </p:nvPicPr>
        <p:blipFill>
          <a:blip r:embed="rId6"/>
          <a:stretch>
            <a:fillRect/>
          </a:stretch>
        </p:blipFill>
        <p:spPr>
          <a:xfrm>
            <a:off x="3633088" y="1153777"/>
            <a:ext cx="923235" cy="724484"/>
          </a:xfrm>
          <a:prstGeom prst="rect">
            <a:avLst/>
          </a:prstGeom>
        </p:spPr>
      </p:pic>
    </p:spTree>
    <p:extLst>
      <p:ext uri="{BB962C8B-B14F-4D97-AF65-F5344CB8AC3E}">
        <p14:creationId xmlns:p14="http://schemas.microsoft.com/office/powerpoint/2010/main" val="266553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46F5D8-95AA-4411-8C9B-C5847AC87B90}"/>
              </a:ext>
            </a:extLst>
          </p:cNvPr>
          <p:cNvSpPr txBox="1">
            <a:spLocks/>
          </p:cNvSpPr>
          <p:nvPr/>
        </p:nvSpPr>
        <p:spPr>
          <a:xfrm>
            <a:off x="838200" y="2157636"/>
            <a:ext cx="10515600" cy="2542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3600" dirty="0"/>
              <a:t>Inquiry Question: </a:t>
            </a:r>
          </a:p>
          <a:p>
            <a:pPr algn="ctr"/>
            <a:r>
              <a:rPr lang="en-US" sz="3600" dirty="0">
                <a:solidFill>
                  <a:schemeClr val="accent1"/>
                </a:solidFill>
              </a:rPr>
              <a:t>What events, actions, and/or ideas helped Lincoln win the presidential election of 1864?</a:t>
            </a:r>
          </a:p>
        </p:txBody>
      </p:sp>
    </p:spTree>
    <p:extLst>
      <p:ext uri="{BB962C8B-B14F-4D97-AF65-F5344CB8AC3E}">
        <p14:creationId xmlns:p14="http://schemas.microsoft.com/office/powerpoint/2010/main" val="60327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6A97-2468-4D6F-A105-2A502C55799A}"/>
              </a:ext>
            </a:extLst>
          </p:cNvPr>
          <p:cNvSpPr>
            <a:spLocks noGrp="1"/>
          </p:cNvSpPr>
          <p:nvPr>
            <p:ph type="title"/>
          </p:nvPr>
        </p:nvSpPr>
        <p:spPr>
          <a:xfrm>
            <a:off x="838200" y="234497"/>
            <a:ext cx="10515600" cy="1016334"/>
          </a:xfrm>
        </p:spPr>
        <p:txBody>
          <a:bodyPr>
            <a:normAutofit fontScale="90000"/>
          </a:bodyPr>
          <a:lstStyle/>
          <a:p>
            <a:r>
              <a:rPr lang="en-US" dirty="0"/>
              <a:t>Cartoon #3: The True Peace Commission </a:t>
            </a:r>
          </a:p>
        </p:txBody>
      </p:sp>
      <p:sp>
        <p:nvSpPr>
          <p:cNvPr id="3" name="Content Placeholder 2">
            <a:extLst>
              <a:ext uri="{FF2B5EF4-FFF2-40B4-BE49-F238E27FC236}">
                <a16:creationId xmlns:a16="http://schemas.microsoft.com/office/drawing/2014/main" id="{3BAAE83B-A546-4A66-A355-4543AADB0AC0}"/>
              </a:ext>
            </a:extLst>
          </p:cNvPr>
          <p:cNvSpPr>
            <a:spLocks noGrp="1"/>
          </p:cNvSpPr>
          <p:nvPr>
            <p:ph idx="1"/>
          </p:nvPr>
        </p:nvSpPr>
        <p:spPr>
          <a:xfrm>
            <a:off x="6400800" y="1444468"/>
            <a:ext cx="4953000" cy="4686300"/>
          </a:xfrm>
        </p:spPr>
        <p:txBody>
          <a:bodyPr>
            <a:normAutofit fontScale="85000" lnSpcReduction="10000"/>
          </a:bodyPr>
          <a:lstStyle/>
          <a:p>
            <a:pPr marL="0" indent="0" algn="ctr">
              <a:buNone/>
            </a:pPr>
            <a:r>
              <a:rPr lang="en-US" b="0" dirty="0"/>
              <a:t>Activity:</a:t>
            </a:r>
          </a:p>
          <a:p>
            <a:pPr marL="342900" indent="-342900">
              <a:buAutoNum type="arabicPeriod"/>
            </a:pPr>
            <a:r>
              <a:rPr lang="en-US" b="0" dirty="0"/>
              <a:t>How does this cartoon depict the progress of the war effort?</a:t>
            </a:r>
          </a:p>
          <a:p>
            <a:pPr marL="342900" indent="-342900">
              <a:buAutoNum type="arabicPeriod"/>
            </a:pPr>
            <a:r>
              <a:rPr lang="en-US" b="0" dirty="0"/>
              <a:t>In this cartoon, Lee’s dialogue references the 1864 Democratic Platform. What do you think that says about this author’s opinion on preserving the Union through diplomacy, rather than forcing a surrender?</a:t>
            </a:r>
          </a:p>
          <a:p>
            <a:pPr marL="342900" indent="-342900">
              <a:buAutoNum type="arabicPeriod"/>
            </a:pPr>
            <a:r>
              <a:rPr lang="en-US" b="0" dirty="0"/>
              <a:t>What does Sherman’s dialogue say about this author’s thoughts on emancipation and its connection to the war?</a:t>
            </a:r>
          </a:p>
          <a:p>
            <a:endParaRPr lang="en-US" dirty="0"/>
          </a:p>
        </p:txBody>
      </p:sp>
      <p:pic>
        <p:nvPicPr>
          <p:cNvPr id="4" name="Picture 3">
            <a:extLst>
              <a:ext uri="{FF2B5EF4-FFF2-40B4-BE49-F238E27FC236}">
                <a16:creationId xmlns:a16="http://schemas.microsoft.com/office/drawing/2014/main" id="{6E1403EF-3680-4F72-B2F9-C2F5A53B3E7D}"/>
              </a:ext>
            </a:extLst>
          </p:cNvPr>
          <p:cNvPicPr>
            <a:picLocks noChangeAspect="1"/>
          </p:cNvPicPr>
          <p:nvPr/>
        </p:nvPicPr>
        <p:blipFill rotWithShape="1">
          <a:blip r:embed="rId2">
            <a:extLst>
              <a:ext uri="{28A0092B-C50C-407E-A947-70E740481C1C}">
                <a14:useLocalDpi xmlns:a14="http://schemas.microsoft.com/office/drawing/2010/main" val="0"/>
              </a:ext>
            </a:extLst>
          </a:blip>
          <a:srcRect l="3886" t="4349" r="4008" b="3234"/>
          <a:stretch/>
        </p:blipFill>
        <p:spPr bwMode="auto">
          <a:xfrm>
            <a:off x="620485" y="1250831"/>
            <a:ext cx="5027487" cy="3468126"/>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78BDFBD-ED8E-49D4-83FA-FD1C3E83F169}"/>
              </a:ext>
            </a:extLst>
          </p:cNvPr>
          <p:cNvSpPr txBox="1"/>
          <p:nvPr/>
        </p:nvSpPr>
        <p:spPr>
          <a:xfrm>
            <a:off x="620485" y="4899283"/>
            <a:ext cx="5170716" cy="984885"/>
          </a:xfrm>
          <a:prstGeom prst="rect">
            <a:avLst/>
          </a:prstGeom>
          <a:noFill/>
        </p:spPr>
        <p:txBody>
          <a:bodyPr wrap="square" rtlCol="0">
            <a:spAutoFit/>
          </a:bodyPr>
          <a:lstStyle/>
          <a:p>
            <a:r>
              <a:rPr lang="en-US" sz="1200" dirty="0"/>
              <a:t>Cameron, John. “The True Peace Commissioners,” 1864. Currier &amp; Ives. Lithograph on wove paper. Source: Library of Congress Prints and Photographs Division, accessed April 26, 2018, </a:t>
            </a:r>
            <a:r>
              <a:rPr lang="en-US" sz="1200" u="sng" dirty="0">
                <a:hlinkClick r:id="rId3"/>
              </a:rPr>
              <a:t>https://www.loc.gov/item/2008661660/</a:t>
            </a:r>
            <a:endParaRPr lang="en-US" sz="1200" dirty="0"/>
          </a:p>
          <a:p>
            <a:endParaRPr lang="en-US" sz="1000" dirty="0"/>
          </a:p>
        </p:txBody>
      </p:sp>
      <p:pic>
        <p:nvPicPr>
          <p:cNvPr id="6" name="Picture 5">
            <a:hlinkClick r:id="rId4"/>
            <a:extLst>
              <a:ext uri="{FF2B5EF4-FFF2-40B4-BE49-F238E27FC236}">
                <a16:creationId xmlns:a16="http://schemas.microsoft.com/office/drawing/2014/main" id="{96C53010-941D-4B31-981C-6AF9A497D7D0}"/>
              </a:ext>
            </a:extLst>
          </p:cNvPr>
          <p:cNvPicPr>
            <a:picLocks noChangeAspect="1"/>
          </p:cNvPicPr>
          <p:nvPr/>
        </p:nvPicPr>
        <p:blipFill>
          <a:blip r:embed="rId5"/>
          <a:stretch>
            <a:fillRect/>
          </a:stretch>
        </p:blipFill>
        <p:spPr>
          <a:xfrm>
            <a:off x="9439965" y="1082226"/>
            <a:ext cx="923235" cy="724484"/>
          </a:xfrm>
          <a:prstGeom prst="rect">
            <a:avLst/>
          </a:prstGeom>
        </p:spPr>
      </p:pic>
    </p:spTree>
    <p:extLst>
      <p:ext uri="{BB962C8B-B14F-4D97-AF65-F5344CB8AC3E}">
        <p14:creationId xmlns:p14="http://schemas.microsoft.com/office/powerpoint/2010/main" val="356040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29177-E21A-4E2E-8B0B-AF9C7D593E09}"/>
              </a:ext>
            </a:extLst>
          </p:cNvPr>
          <p:cNvSpPr>
            <a:spLocks noGrp="1"/>
          </p:cNvSpPr>
          <p:nvPr>
            <p:ph idx="1"/>
          </p:nvPr>
        </p:nvSpPr>
        <p:spPr>
          <a:xfrm>
            <a:off x="838200" y="517136"/>
            <a:ext cx="10515600" cy="5152144"/>
          </a:xfrm>
        </p:spPr>
        <p:txBody>
          <a:bodyPr>
            <a:normAutofit fontScale="77500" lnSpcReduction="20000"/>
          </a:bodyPr>
          <a:lstStyle/>
          <a:p>
            <a:pPr marL="0" indent="0">
              <a:buNone/>
            </a:pPr>
            <a:r>
              <a:rPr lang="en-US" sz="3200" dirty="0"/>
              <a:t>Lincoln’s Letter to Major General Sherman:</a:t>
            </a:r>
            <a:br>
              <a:rPr lang="en-US" sz="3200" dirty="0"/>
            </a:br>
            <a:endParaRPr lang="en-US" sz="3200" dirty="0"/>
          </a:p>
          <a:p>
            <a:pPr marL="0" indent="0">
              <a:buNone/>
            </a:pPr>
            <a:r>
              <a:rPr lang="en-US" b="0" dirty="0"/>
              <a:t>Major General Sherman,</a:t>
            </a:r>
          </a:p>
          <a:p>
            <a:pPr marL="0" indent="0">
              <a:buNone/>
            </a:pPr>
            <a:r>
              <a:rPr lang="en-US" b="0" dirty="0"/>
              <a:t>The State election of Indiana occurs on the 11th. of October, and the loss of it to the friends of the Government would go far towards losing the whole Union cause. The bad effect upon the November election, and especially the giving the State Government to those who will oppose the war in every possible way, are too much to risk, if it can possible be avoided. The draft proceeds, notwithstanding its strong tendency to lose us the State. </a:t>
            </a:r>
            <a:r>
              <a:rPr lang="en-US" dirty="0"/>
              <a:t>Indiana is the only important State, voting in October, whose soldiers cannot vote in the field. Any thing you can safely do to let her soldiers, or any part of them, go home and vote at the State election, will be greatly in point. </a:t>
            </a:r>
            <a:r>
              <a:rPr lang="en-US" b="0" dirty="0"/>
              <a:t>They need not remain for the Presidential election, but may return to you at once. This is, in no sense, an order, but is merely intended to impress you with the importance, to the army itself, of your doing all you safely can, yourself being the judge of what you can safely do. Yours truly</a:t>
            </a:r>
          </a:p>
          <a:p>
            <a:pPr marL="0" indent="0">
              <a:buNone/>
            </a:pPr>
            <a:r>
              <a:rPr lang="en-US" b="0" dirty="0"/>
              <a:t>A. Lincoln</a:t>
            </a:r>
          </a:p>
          <a:p>
            <a:pPr marL="0" indent="0">
              <a:buNone/>
            </a:pPr>
            <a:endParaRPr lang="en-US" sz="1400" b="0" dirty="0"/>
          </a:p>
          <a:p>
            <a:pPr marL="0" indent="0">
              <a:buNone/>
            </a:pPr>
            <a:r>
              <a:rPr lang="en-US" sz="1400" b="0" dirty="0"/>
              <a:t>Abraham Lincoln to William T. Sherman, September 19, 1864, </a:t>
            </a:r>
            <a:r>
              <a:rPr lang="en-US" sz="1400" b="0" i="1" dirty="0"/>
              <a:t>Teaching American History.org</a:t>
            </a:r>
            <a:r>
              <a:rPr lang="en-US" sz="1400" b="0" dirty="0"/>
              <a:t>, http://teachingamericanhistory.org/library/document/letter-to-william-t-sherman/</a:t>
            </a:r>
          </a:p>
          <a:p>
            <a:endParaRPr lang="en-US" dirty="0"/>
          </a:p>
        </p:txBody>
      </p:sp>
    </p:spTree>
    <p:extLst>
      <p:ext uri="{BB962C8B-B14F-4D97-AF65-F5344CB8AC3E}">
        <p14:creationId xmlns:p14="http://schemas.microsoft.com/office/powerpoint/2010/main" val="119841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DDEE-3E82-4157-8A03-B6C10129471B}"/>
              </a:ext>
            </a:extLst>
          </p:cNvPr>
          <p:cNvSpPr>
            <a:spLocks noGrp="1"/>
          </p:cNvSpPr>
          <p:nvPr>
            <p:ph type="title"/>
          </p:nvPr>
        </p:nvSpPr>
        <p:spPr>
          <a:xfrm>
            <a:off x="838200" y="250826"/>
            <a:ext cx="10515600" cy="885704"/>
          </a:xfrm>
        </p:spPr>
        <p:txBody>
          <a:bodyPr>
            <a:normAutofit/>
          </a:bodyPr>
          <a:lstStyle/>
          <a:p>
            <a:pPr algn="ctr"/>
            <a:r>
              <a:rPr lang="en-US" sz="4000" dirty="0"/>
              <a:t>Activity</a:t>
            </a:r>
          </a:p>
        </p:txBody>
      </p:sp>
      <p:sp>
        <p:nvSpPr>
          <p:cNvPr id="3" name="Content Placeholder 2">
            <a:extLst>
              <a:ext uri="{FF2B5EF4-FFF2-40B4-BE49-F238E27FC236}">
                <a16:creationId xmlns:a16="http://schemas.microsoft.com/office/drawing/2014/main" id="{BD05A1CE-9785-4FAC-BCFF-772D1FF8F153}"/>
              </a:ext>
            </a:extLst>
          </p:cNvPr>
          <p:cNvSpPr>
            <a:spLocks noGrp="1"/>
          </p:cNvSpPr>
          <p:nvPr>
            <p:ph idx="1"/>
          </p:nvPr>
        </p:nvSpPr>
        <p:spPr>
          <a:xfrm>
            <a:off x="406186" y="1136530"/>
            <a:ext cx="5880314" cy="4643784"/>
          </a:xfrm>
        </p:spPr>
        <p:txBody>
          <a:bodyPr>
            <a:normAutofit lnSpcReduction="10000"/>
          </a:bodyPr>
          <a:lstStyle/>
          <a:p>
            <a:r>
              <a:rPr lang="en-US" b="0" dirty="0"/>
              <a:t>What do you think this letter reveals about Lincoln’s assumptions on how soldiers would vote if given the chance?</a:t>
            </a:r>
          </a:p>
          <a:p>
            <a:r>
              <a:rPr lang="en-US" b="0" dirty="0"/>
              <a:t>Does the tone of the letter seem to you that Lincoln remains unsure of his chances of reelection?</a:t>
            </a:r>
          </a:p>
          <a:p>
            <a:r>
              <a:rPr lang="en-US" b="0" dirty="0"/>
              <a:t>Based on this letter, how do you think Lincoln views the chance of a Democratic victory in November? What does he mean by “Friends of the government?”</a:t>
            </a:r>
          </a:p>
          <a:p>
            <a:endParaRPr lang="en-US" dirty="0"/>
          </a:p>
        </p:txBody>
      </p:sp>
      <p:pic>
        <p:nvPicPr>
          <p:cNvPr id="4" name="Picture 3">
            <a:extLst>
              <a:ext uri="{FF2B5EF4-FFF2-40B4-BE49-F238E27FC236}">
                <a16:creationId xmlns:a16="http://schemas.microsoft.com/office/drawing/2014/main" id="{91320730-2936-4C1C-BCBF-D4D3E551A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1136530"/>
            <a:ext cx="5501140" cy="3753943"/>
          </a:xfrm>
          <a:prstGeom prst="rect">
            <a:avLst/>
          </a:prstGeom>
        </p:spPr>
      </p:pic>
      <p:sp>
        <p:nvSpPr>
          <p:cNvPr id="5" name="TextBox 4">
            <a:extLst>
              <a:ext uri="{FF2B5EF4-FFF2-40B4-BE49-F238E27FC236}">
                <a16:creationId xmlns:a16="http://schemas.microsoft.com/office/drawing/2014/main" id="{22E521A4-9A59-4178-ACF3-53FE0E320D1A}"/>
              </a:ext>
            </a:extLst>
          </p:cNvPr>
          <p:cNvSpPr txBox="1"/>
          <p:nvPr/>
        </p:nvSpPr>
        <p:spPr>
          <a:xfrm>
            <a:off x="6286500" y="4971472"/>
            <a:ext cx="5448300" cy="646331"/>
          </a:xfrm>
          <a:prstGeom prst="rect">
            <a:avLst/>
          </a:prstGeom>
          <a:noFill/>
        </p:spPr>
        <p:txBody>
          <a:bodyPr wrap="square" rtlCol="0">
            <a:spAutoFit/>
          </a:bodyPr>
          <a:lstStyle/>
          <a:p>
            <a:r>
              <a:rPr lang="en-US" sz="1200" dirty="0"/>
              <a:t>Sherman’s final capture of Atlanta and subsequent March to the Sea campaign was seen as the greatest sign of progress in the war since Grant’s capture of Vicksburg almost a year before. (Library of Congress)</a:t>
            </a:r>
          </a:p>
        </p:txBody>
      </p:sp>
      <p:pic>
        <p:nvPicPr>
          <p:cNvPr id="6" name="Picture 5">
            <a:extLst>
              <a:ext uri="{FF2B5EF4-FFF2-40B4-BE49-F238E27FC236}">
                <a16:creationId xmlns:a16="http://schemas.microsoft.com/office/drawing/2014/main" id="{2F99870F-FAB1-4424-ABE8-80B56F0037A2}"/>
              </a:ext>
            </a:extLst>
          </p:cNvPr>
          <p:cNvPicPr>
            <a:picLocks noChangeAspect="1"/>
          </p:cNvPicPr>
          <p:nvPr/>
        </p:nvPicPr>
        <p:blipFill>
          <a:blip r:embed="rId3"/>
          <a:stretch>
            <a:fillRect/>
          </a:stretch>
        </p:blipFill>
        <p:spPr>
          <a:xfrm>
            <a:off x="6966612" y="248532"/>
            <a:ext cx="926672" cy="725487"/>
          </a:xfrm>
          <a:prstGeom prst="rect">
            <a:avLst/>
          </a:prstGeom>
        </p:spPr>
      </p:pic>
    </p:spTree>
    <p:extLst>
      <p:ext uri="{BB962C8B-B14F-4D97-AF65-F5344CB8AC3E}">
        <p14:creationId xmlns:p14="http://schemas.microsoft.com/office/powerpoint/2010/main" val="2580338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064D-C10B-4201-ACD0-64ED456E19A0}"/>
              </a:ext>
            </a:extLst>
          </p:cNvPr>
          <p:cNvSpPr>
            <a:spLocks noGrp="1"/>
          </p:cNvSpPr>
          <p:nvPr>
            <p:ph type="title"/>
          </p:nvPr>
        </p:nvSpPr>
        <p:spPr>
          <a:xfrm>
            <a:off x="838200" y="2766218"/>
            <a:ext cx="10515600" cy="1325563"/>
          </a:xfrm>
        </p:spPr>
        <p:txBody>
          <a:bodyPr/>
          <a:lstStyle/>
          <a:p>
            <a:pPr algn="ctr"/>
            <a:r>
              <a:rPr lang="en-US" dirty="0"/>
              <a:t>Secondary Source</a:t>
            </a:r>
          </a:p>
        </p:txBody>
      </p:sp>
    </p:spTree>
    <p:extLst>
      <p:ext uri="{BB962C8B-B14F-4D97-AF65-F5344CB8AC3E}">
        <p14:creationId xmlns:p14="http://schemas.microsoft.com/office/powerpoint/2010/main" val="1257622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D13F-520D-4DDD-9543-2D9DB1EC35CE}"/>
              </a:ext>
            </a:extLst>
          </p:cNvPr>
          <p:cNvSpPr>
            <a:spLocks noGrp="1"/>
          </p:cNvSpPr>
          <p:nvPr>
            <p:ph type="title"/>
          </p:nvPr>
        </p:nvSpPr>
        <p:spPr>
          <a:xfrm>
            <a:off x="838200" y="244355"/>
            <a:ext cx="10515600" cy="1006475"/>
          </a:xfrm>
        </p:spPr>
        <p:txBody>
          <a:bodyPr>
            <a:normAutofit/>
          </a:bodyPr>
          <a:lstStyle/>
          <a:p>
            <a:pPr algn="ctr"/>
            <a:r>
              <a:rPr lang="en-US" sz="4000" dirty="0"/>
              <a:t>The Atlanta Campaign</a:t>
            </a:r>
          </a:p>
        </p:txBody>
      </p:sp>
      <p:sp>
        <p:nvSpPr>
          <p:cNvPr id="3" name="Content Placeholder 2">
            <a:extLst>
              <a:ext uri="{FF2B5EF4-FFF2-40B4-BE49-F238E27FC236}">
                <a16:creationId xmlns:a16="http://schemas.microsoft.com/office/drawing/2014/main" id="{0EC2E667-3C8B-4EE4-BEFC-9397D78DD731}"/>
              </a:ext>
            </a:extLst>
          </p:cNvPr>
          <p:cNvSpPr>
            <a:spLocks noGrp="1"/>
          </p:cNvSpPr>
          <p:nvPr>
            <p:ph idx="1"/>
          </p:nvPr>
        </p:nvSpPr>
        <p:spPr>
          <a:xfrm>
            <a:off x="838200" y="1275288"/>
            <a:ext cx="6934200" cy="4382527"/>
          </a:xfrm>
        </p:spPr>
        <p:txBody>
          <a:bodyPr>
            <a:normAutofit fontScale="85000" lnSpcReduction="20000"/>
          </a:bodyPr>
          <a:lstStyle/>
          <a:p>
            <a:pPr marL="285750" indent="-285750"/>
            <a:r>
              <a:rPr lang="en-US" b="0" dirty="0">
                <a:latin typeface="Georgia" panose="02040502050405020303" pitchFamily="18" charset="0"/>
              </a:rPr>
              <a:t>Sherman tasked to take Atlanta as the last major city of the Deep South</a:t>
            </a:r>
          </a:p>
          <a:p>
            <a:pPr marL="285750" indent="-285750"/>
            <a:r>
              <a:rPr lang="en-US" b="0" dirty="0">
                <a:latin typeface="Georgia" panose="02040502050405020303" pitchFamily="18" charset="0"/>
              </a:rPr>
              <a:t>Only recently took up Grant’s command of the Western Theater</a:t>
            </a:r>
          </a:p>
          <a:p>
            <a:pPr marL="285750" indent="-285750"/>
            <a:r>
              <a:rPr lang="en-US" b="0" dirty="0">
                <a:latin typeface="Georgia" panose="02040502050405020303" pitchFamily="18" charset="0"/>
              </a:rPr>
              <a:t>Critical railway hub for the Confederacy</a:t>
            </a:r>
          </a:p>
          <a:p>
            <a:pPr marL="285750" indent="-285750"/>
            <a:r>
              <a:rPr lang="en-US" b="0" dirty="0">
                <a:latin typeface="Georgia" panose="02040502050405020303" pitchFamily="18" charset="0"/>
              </a:rPr>
              <a:t>Sherman’s Army frequently engages the cautious Joseph E. Johnston to a stalemate, but fares much better against the aggressive John Bell Hood</a:t>
            </a:r>
          </a:p>
          <a:p>
            <a:pPr marL="285750" indent="-285750"/>
            <a:r>
              <a:rPr lang="en-US" b="0" dirty="0">
                <a:latin typeface="Georgia" panose="02040502050405020303" pitchFamily="18" charset="0"/>
              </a:rPr>
              <a:t>Mayor of Atlanta surrenders to Sherman on 2</a:t>
            </a:r>
            <a:r>
              <a:rPr lang="en-US" b="0" baseline="30000" dirty="0">
                <a:latin typeface="Georgia" panose="02040502050405020303" pitchFamily="18" charset="0"/>
              </a:rPr>
              <a:t>nd</a:t>
            </a:r>
            <a:r>
              <a:rPr lang="en-US" b="0" dirty="0">
                <a:latin typeface="Georgia" panose="02040502050405020303" pitchFamily="18" charset="0"/>
              </a:rPr>
              <a:t> of September</a:t>
            </a:r>
          </a:p>
          <a:p>
            <a:pPr marL="285750" indent="-285750"/>
            <a:r>
              <a:rPr lang="en-US" b="0" dirty="0">
                <a:latin typeface="Georgia" panose="02040502050405020303" pitchFamily="18" charset="0"/>
              </a:rPr>
              <a:t>Sets the stage for the March to the Sea Campaign</a:t>
            </a:r>
          </a:p>
          <a:p>
            <a:endParaRPr lang="en-US" dirty="0"/>
          </a:p>
        </p:txBody>
      </p:sp>
      <p:pic>
        <p:nvPicPr>
          <p:cNvPr id="4" name="Picture 3">
            <a:extLst>
              <a:ext uri="{FF2B5EF4-FFF2-40B4-BE49-F238E27FC236}">
                <a16:creationId xmlns:a16="http://schemas.microsoft.com/office/drawing/2014/main" id="{AE68EB24-9948-497E-A4D2-FECE6AD50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899" y="1177293"/>
            <a:ext cx="2726872" cy="2726872"/>
          </a:xfrm>
          <a:prstGeom prst="rect">
            <a:avLst/>
          </a:prstGeom>
        </p:spPr>
      </p:pic>
      <p:sp>
        <p:nvSpPr>
          <p:cNvPr id="5" name="Rectangle 4">
            <a:extLst>
              <a:ext uri="{FF2B5EF4-FFF2-40B4-BE49-F238E27FC236}">
                <a16:creationId xmlns:a16="http://schemas.microsoft.com/office/drawing/2014/main" id="{7C72FCF0-931B-4C25-BAC4-AB8EDD2B68E7}"/>
              </a:ext>
            </a:extLst>
          </p:cNvPr>
          <p:cNvSpPr/>
          <p:nvPr/>
        </p:nvSpPr>
        <p:spPr>
          <a:xfrm>
            <a:off x="8343899" y="4287674"/>
            <a:ext cx="3387003" cy="1785104"/>
          </a:xfrm>
          <a:prstGeom prst="rect">
            <a:avLst/>
          </a:prstGeom>
        </p:spPr>
        <p:txBody>
          <a:bodyPr wrap="square">
            <a:spAutoFit/>
          </a:bodyPr>
          <a:lstStyle/>
          <a:p>
            <a:r>
              <a:rPr lang="en-US" sz="2000" dirty="0"/>
              <a:t>Activity:</a:t>
            </a:r>
          </a:p>
          <a:p>
            <a:pPr marL="285750" indent="-285750">
              <a:buFont typeface="Arial" panose="020B0604020202020204" pitchFamily="34" charset="0"/>
              <a:buChar char="•"/>
            </a:pPr>
            <a:r>
              <a:rPr lang="en-US" dirty="0">
                <a:hlinkClick r:id="rId4"/>
              </a:rPr>
              <a:t>Watch the In4 Video for the Atlanta Campaign.</a:t>
            </a:r>
            <a:endParaRPr lang="en-US" dirty="0"/>
          </a:p>
          <a:p>
            <a:pPr marL="285750" indent="-285750">
              <a:buFont typeface="Arial" panose="020B0604020202020204" pitchFamily="34" charset="0"/>
              <a:buChar char="•"/>
            </a:pPr>
            <a:r>
              <a:rPr lang="en-US" dirty="0"/>
              <a:t>Why do you think railroads were so important to control during the Civil War?</a:t>
            </a:r>
          </a:p>
        </p:txBody>
      </p:sp>
      <p:pic>
        <p:nvPicPr>
          <p:cNvPr id="6" name="Picture 5">
            <a:extLst>
              <a:ext uri="{FF2B5EF4-FFF2-40B4-BE49-F238E27FC236}">
                <a16:creationId xmlns:a16="http://schemas.microsoft.com/office/drawing/2014/main" id="{46EBCDE3-5D6A-4B0E-92CE-2EA6116D8392}"/>
              </a:ext>
            </a:extLst>
          </p:cNvPr>
          <p:cNvPicPr>
            <a:picLocks noChangeAspect="1"/>
          </p:cNvPicPr>
          <p:nvPr/>
        </p:nvPicPr>
        <p:blipFill>
          <a:blip r:embed="rId5"/>
          <a:stretch>
            <a:fillRect/>
          </a:stretch>
        </p:blipFill>
        <p:spPr>
          <a:xfrm>
            <a:off x="9396264" y="3944010"/>
            <a:ext cx="926672" cy="725487"/>
          </a:xfrm>
          <a:prstGeom prst="rect">
            <a:avLst/>
          </a:prstGeom>
        </p:spPr>
      </p:pic>
    </p:spTree>
    <p:extLst>
      <p:ext uri="{BB962C8B-B14F-4D97-AF65-F5344CB8AC3E}">
        <p14:creationId xmlns:p14="http://schemas.microsoft.com/office/powerpoint/2010/main" val="219750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E4449-BC82-449B-9079-E420053B9129}"/>
              </a:ext>
            </a:extLst>
          </p:cNvPr>
          <p:cNvSpPr>
            <a:spLocks noGrp="1"/>
          </p:cNvSpPr>
          <p:nvPr>
            <p:ph idx="1"/>
          </p:nvPr>
        </p:nvSpPr>
        <p:spPr>
          <a:xfrm>
            <a:off x="838200" y="1164769"/>
            <a:ext cx="10515600" cy="4725426"/>
          </a:xfrm>
        </p:spPr>
        <p:txBody>
          <a:bodyPr>
            <a:normAutofit/>
          </a:bodyPr>
          <a:lstStyle/>
          <a:p>
            <a:r>
              <a:rPr lang="en-US" b="0" dirty="0"/>
              <a:t>What limitations in 1864 do you think prevented either Lincoln or his Democratic opponents from properly predicting the outcome of the election?</a:t>
            </a:r>
          </a:p>
          <a:p>
            <a:r>
              <a:rPr lang="en-US" b="0" dirty="0"/>
              <a:t>Why do you think the Republicans managed to overcome the divides within their party while the Democrats could not?</a:t>
            </a:r>
          </a:p>
          <a:p>
            <a:r>
              <a:rPr lang="en-US" b="0" dirty="0"/>
              <a:t>One of the greatest miscalculations the Democrats made during their 1864 Campaign was the level of support for finishing the war, including emancipation, amongst their own voters. What do you think happened that might have turned people’s minds about the war?</a:t>
            </a:r>
          </a:p>
          <a:p>
            <a:endParaRPr lang="en-US" dirty="0"/>
          </a:p>
        </p:txBody>
      </p:sp>
      <p:sp>
        <p:nvSpPr>
          <p:cNvPr id="6" name="Title 1">
            <a:extLst>
              <a:ext uri="{FF2B5EF4-FFF2-40B4-BE49-F238E27FC236}">
                <a16:creationId xmlns:a16="http://schemas.microsoft.com/office/drawing/2014/main" id="{D2E69F22-3A1D-4993-83D6-BA847B911AB8}"/>
              </a:ext>
            </a:extLst>
          </p:cNvPr>
          <p:cNvSpPr>
            <a:spLocks noGrp="1"/>
          </p:cNvSpPr>
          <p:nvPr>
            <p:ph type="title"/>
          </p:nvPr>
        </p:nvSpPr>
        <p:spPr>
          <a:xfrm>
            <a:off x="838200" y="158294"/>
            <a:ext cx="10515600" cy="1006475"/>
          </a:xfrm>
        </p:spPr>
        <p:txBody>
          <a:bodyPr>
            <a:normAutofit/>
          </a:bodyPr>
          <a:lstStyle/>
          <a:p>
            <a:pPr algn="ctr"/>
            <a:r>
              <a:rPr lang="en-US" sz="4000" dirty="0"/>
              <a:t>Discussion Questions</a:t>
            </a:r>
          </a:p>
        </p:txBody>
      </p:sp>
    </p:spTree>
    <p:extLst>
      <p:ext uri="{BB962C8B-B14F-4D97-AF65-F5344CB8AC3E}">
        <p14:creationId xmlns:p14="http://schemas.microsoft.com/office/powerpoint/2010/main" val="392467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46F5D8-95AA-4411-8C9B-C5847AC87B90}"/>
              </a:ext>
            </a:extLst>
          </p:cNvPr>
          <p:cNvSpPr txBox="1">
            <a:spLocks/>
          </p:cNvSpPr>
          <p:nvPr/>
        </p:nvSpPr>
        <p:spPr>
          <a:xfrm>
            <a:off x="838200" y="2157636"/>
            <a:ext cx="10515600" cy="2542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3600" dirty="0"/>
              <a:t>Inquiry Question: </a:t>
            </a:r>
          </a:p>
          <a:p>
            <a:pPr algn="ctr"/>
            <a:r>
              <a:rPr lang="en-US" sz="3600" dirty="0">
                <a:solidFill>
                  <a:schemeClr val="accent1"/>
                </a:solidFill>
              </a:rPr>
              <a:t>What events, actions, and/or ideas helped Lincoln win the presidential election of 1864?</a:t>
            </a:r>
          </a:p>
        </p:txBody>
      </p:sp>
    </p:spTree>
    <p:extLst>
      <p:ext uri="{BB962C8B-B14F-4D97-AF65-F5344CB8AC3E}">
        <p14:creationId xmlns:p14="http://schemas.microsoft.com/office/powerpoint/2010/main" val="135262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1AD0-A103-4D60-BEA0-6A093ECB94B0}"/>
              </a:ext>
            </a:extLst>
          </p:cNvPr>
          <p:cNvSpPr>
            <a:spLocks noGrp="1"/>
          </p:cNvSpPr>
          <p:nvPr>
            <p:ph type="title"/>
          </p:nvPr>
        </p:nvSpPr>
        <p:spPr>
          <a:xfrm>
            <a:off x="838200" y="365126"/>
            <a:ext cx="10515600" cy="764428"/>
          </a:xfrm>
        </p:spPr>
        <p:txBody>
          <a:bodyPr>
            <a:normAutofit/>
          </a:bodyPr>
          <a:lstStyle/>
          <a:p>
            <a:pPr algn="ctr"/>
            <a:r>
              <a:rPr lang="en-US" sz="4000" dirty="0"/>
              <a:t>Vocabulary </a:t>
            </a:r>
          </a:p>
        </p:txBody>
      </p:sp>
      <p:sp>
        <p:nvSpPr>
          <p:cNvPr id="3" name="Content Placeholder 2">
            <a:extLst>
              <a:ext uri="{FF2B5EF4-FFF2-40B4-BE49-F238E27FC236}">
                <a16:creationId xmlns:a16="http://schemas.microsoft.com/office/drawing/2014/main" id="{37F25646-34D4-4FCA-A2B1-32F3785DEB26}"/>
              </a:ext>
            </a:extLst>
          </p:cNvPr>
          <p:cNvSpPr>
            <a:spLocks noGrp="1"/>
          </p:cNvSpPr>
          <p:nvPr>
            <p:ph idx="1"/>
          </p:nvPr>
        </p:nvSpPr>
        <p:spPr>
          <a:xfrm>
            <a:off x="838200" y="1056939"/>
            <a:ext cx="10515600" cy="4744121"/>
          </a:xfrm>
        </p:spPr>
        <p:txBody>
          <a:bodyPr>
            <a:normAutofit fontScale="47500" lnSpcReduction="20000"/>
          </a:bodyPr>
          <a:lstStyle/>
          <a:p>
            <a:pPr marL="0" indent="0">
              <a:lnSpc>
                <a:spcPct val="120000"/>
              </a:lnSpc>
              <a:buNone/>
            </a:pPr>
            <a:r>
              <a:rPr lang="en-US" sz="3800" dirty="0"/>
              <a:t>Federal Government </a:t>
            </a:r>
            <a:r>
              <a:rPr lang="en-US" sz="3800" b="0" dirty="0"/>
              <a:t>– The central government for the entire country. In the United States each state has its own government, and each state is also a member of the ‘union’ in the country. As a member of the Union all the states and its citizens must abide by the laws of the central or federal government.</a:t>
            </a:r>
          </a:p>
          <a:p>
            <a:pPr marL="0" indent="0">
              <a:lnSpc>
                <a:spcPct val="120000"/>
              </a:lnSpc>
              <a:buNone/>
            </a:pPr>
            <a:r>
              <a:rPr lang="en-US" sz="3800" dirty="0"/>
              <a:t>Constitution</a:t>
            </a:r>
            <a:r>
              <a:rPr lang="en-US" sz="3800" b="0" dirty="0"/>
              <a:t> – A document listing the main ideas of how a country is run and organized. The United States Constitution lists how the government works and what rights are allowed to the federal government and citizens.</a:t>
            </a:r>
          </a:p>
          <a:p>
            <a:pPr marL="0" indent="0">
              <a:lnSpc>
                <a:spcPct val="120000"/>
              </a:lnSpc>
              <a:buNone/>
            </a:pPr>
            <a:r>
              <a:rPr lang="en-US" sz="3800" dirty="0"/>
              <a:t>Compromise</a:t>
            </a:r>
            <a:r>
              <a:rPr lang="en-US" sz="3800" b="0" dirty="0"/>
              <a:t> – An agreement between two or more people or groups of people. Usually neither side is totally happy, but it is a way to agree on how to move forward.</a:t>
            </a:r>
          </a:p>
          <a:p>
            <a:pPr marL="0" indent="0">
              <a:lnSpc>
                <a:spcPct val="120000"/>
              </a:lnSpc>
              <a:buNone/>
            </a:pPr>
            <a:r>
              <a:rPr lang="en-US" sz="3800" dirty="0"/>
              <a:t>Territory</a:t>
            </a:r>
            <a:r>
              <a:rPr lang="en-US" sz="3800" b="0" dirty="0"/>
              <a:t> – land that is part of a country, but not yet organized into a state with laws and representation in the federal government.</a:t>
            </a:r>
          </a:p>
          <a:p>
            <a:pPr marL="0" indent="0">
              <a:lnSpc>
                <a:spcPct val="120000"/>
              </a:lnSpc>
              <a:buNone/>
            </a:pPr>
            <a:r>
              <a:rPr lang="en-US" sz="3800" dirty="0"/>
              <a:t>Tariff </a:t>
            </a:r>
            <a:r>
              <a:rPr lang="en-US" sz="3800" b="0" dirty="0"/>
              <a:t>– the cost of goods or services that are traded over a state or national boarder. </a:t>
            </a:r>
          </a:p>
          <a:p>
            <a:pPr marL="0" indent="0">
              <a:lnSpc>
                <a:spcPct val="120000"/>
              </a:lnSpc>
              <a:buNone/>
            </a:pPr>
            <a:r>
              <a:rPr lang="en-US" sz="3800" dirty="0"/>
              <a:t>Slavery</a:t>
            </a:r>
            <a:r>
              <a:rPr lang="en-US" sz="3800" b="0" dirty="0"/>
              <a:t> – a human being working in any way without being paid. Usually a person in slavery is also not able to move about freely or control major events in their life.</a:t>
            </a:r>
          </a:p>
          <a:p>
            <a:endParaRPr lang="en-US" dirty="0"/>
          </a:p>
        </p:txBody>
      </p:sp>
    </p:spTree>
    <p:extLst>
      <p:ext uri="{BB962C8B-B14F-4D97-AF65-F5344CB8AC3E}">
        <p14:creationId xmlns:p14="http://schemas.microsoft.com/office/powerpoint/2010/main" val="50295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9676-B90E-43B6-BA55-36427E2D48EE}"/>
              </a:ext>
            </a:extLst>
          </p:cNvPr>
          <p:cNvSpPr>
            <a:spLocks noGrp="1"/>
          </p:cNvSpPr>
          <p:nvPr>
            <p:ph type="title"/>
          </p:nvPr>
        </p:nvSpPr>
        <p:spPr>
          <a:xfrm>
            <a:off x="838200" y="206309"/>
            <a:ext cx="10515600" cy="855235"/>
          </a:xfrm>
        </p:spPr>
        <p:txBody>
          <a:bodyPr>
            <a:normAutofit/>
          </a:bodyPr>
          <a:lstStyle/>
          <a:p>
            <a:pPr algn="ctr"/>
            <a:r>
              <a:rPr lang="en-US" sz="4000" dirty="0"/>
              <a:t>Westward Expansion</a:t>
            </a:r>
          </a:p>
        </p:txBody>
      </p:sp>
      <p:sp>
        <p:nvSpPr>
          <p:cNvPr id="3" name="Content Placeholder 2">
            <a:extLst>
              <a:ext uri="{FF2B5EF4-FFF2-40B4-BE49-F238E27FC236}">
                <a16:creationId xmlns:a16="http://schemas.microsoft.com/office/drawing/2014/main" id="{C3D03184-53AE-4773-A555-FED027924CF1}"/>
              </a:ext>
            </a:extLst>
          </p:cNvPr>
          <p:cNvSpPr>
            <a:spLocks noGrp="1"/>
          </p:cNvSpPr>
          <p:nvPr>
            <p:ph idx="1"/>
          </p:nvPr>
        </p:nvSpPr>
        <p:spPr>
          <a:xfrm>
            <a:off x="129044" y="935422"/>
            <a:ext cx="5201229" cy="5063635"/>
          </a:xfrm>
        </p:spPr>
        <p:txBody>
          <a:bodyPr>
            <a:normAutofit lnSpcReduction="10000"/>
          </a:bodyPr>
          <a:lstStyle/>
          <a:p>
            <a:r>
              <a:rPr lang="en-US" b="0" dirty="0"/>
              <a:t>Compromise of 1820</a:t>
            </a:r>
          </a:p>
          <a:p>
            <a:pPr marL="914400" lvl="1" indent="-457200">
              <a:buFont typeface="+mj-lt"/>
              <a:buAutoNum type="arabicPeriod"/>
            </a:pPr>
            <a:r>
              <a:rPr lang="en-US" dirty="0"/>
              <a:t>Maine = free state</a:t>
            </a:r>
          </a:p>
          <a:p>
            <a:pPr marL="914400" lvl="1" indent="-457200">
              <a:buFont typeface="+mj-lt"/>
              <a:buAutoNum type="arabicPeriod"/>
            </a:pPr>
            <a:r>
              <a:rPr lang="en-US" b="0" dirty="0"/>
              <a:t>Missouri = slave state</a:t>
            </a:r>
          </a:p>
          <a:p>
            <a:pPr marL="914400" lvl="1" indent="-457200">
              <a:buFont typeface="+mj-lt"/>
              <a:buAutoNum type="arabicPeriod"/>
            </a:pPr>
            <a:r>
              <a:rPr lang="en-US" b="0" dirty="0"/>
              <a:t>L</a:t>
            </a:r>
            <a:r>
              <a:rPr lang="en-US" dirty="0"/>
              <a:t>and west of 36°30′ parallel = free states</a:t>
            </a:r>
            <a:endParaRPr lang="en-US" b="0" dirty="0"/>
          </a:p>
          <a:p>
            <a:r>
              <a:rPr lang="en-US" b="0" dirty="0"/>
              <a:t>Compromise of 1850</a:t>
            </a:r>
          </a:p>
          <a:p>
            <a:pPr marL="914400" lvl="1" indent="-457200">
              <a:buFont typeface="+mj-lt"/>
              <a:buAutoNum type="arabicPeriod"/>
            </a:pPr>
            <a:r>
              <a:rPr lang="en-US" dirty="0"/>
              <a:t>Stricter Fugitive Slave Law</a:t>
            </a:r>
          </a:p>
          <a:p>
            <a:pPr marL="914400" lvl="1" indent="-457200">
              <a:buFont typeface="+mj-lt"/>
              <a:buAutoNum type="arabicPeriod"/>
            </a:pPr>
            <a:r>
              <a:rPr lang="en-US" b="0" dirty="0"/>
              <a:t>Slavery remains in D.C</a:t>
            </a:r>
          </a:p>
          <a:p>
            <a:pPr marL="914400" lvl="1" indent="-457200">
              <a:buFont typeface="+mj-lt"/>
              <a:buAutoNum type="arabicPeriod"/>
            </a:pPr>
            <a:r>
              <a:rPr lang="en-US" dirty="0"/>
              <a:t>California = free state</a:t>
            </a:r>
          </a:p>
          <a:p>
            <a:pPr marL="914400" lvl="1" indent="-457200">
              <a:buFont typeface="+mj-lt"/>
              <a:buAutoNum type="arabicPeriod"/>
            </a:pPr>
            <a:r>
              <a:rPr lang="en-US" b="0" dirty="0"/>
              <a:t>New Mexico and Utah territories can </a:t>
            </a:r>
            <a:r>
              <a:rPr lang="en-US" dirty="0"/>
              <a:t>personally rule on free vs. slave status</a:t>
            </a:r>
          </a:p>
          <a:p>
            <a:pPr marL="914400" lvl="1" indent="-457200">
              <a:buFont typeface="+mj-lt"/>
              <a:buAutoNum type="arabicPeriod"/>
            </a:pPr>
            <a:r>
              <a:rPr lang="en-US" dirty="0"/>
              <a:t>Texas’s borders = slave state (borders redefined)</a:t>
            </a:r>
            <a:endParaRPr lang="en-US" b="0" dirty="0"/>
          </a:p>
        </p:txBody>
      </p:sp>
      <p:pic>
        <p:nvPicPr>
          <p:cNvPr id="5" name="Picture 4" descr="A picture containing text, map&#10;&#10;Description automatically generated">
            <a:extLst>
              <a:ext uri="{FF2B5EF4-FFF2-40B4-BE49-F238E27FC236}">
                <a16:creationId xmlns:a16="http://schemas.microsoft.com/office/drawing/2014/main" id="{B6419273-27E3-4BF3-9C19-2EAC2A2BA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241" y="858943"/>
            <a:ext cx="6891715" cy="5638676"/>
          </a:xfrm>
          <a:prstGeom prst="rect">
            <a:avLst/>
          </a:prstGeom>
        </p:spPr>
      </p:pic>
    </p:spTree>
    <p:extLst>
      <p:ext uri="{BB962C8B-B14F-4D97-AF65-F5344CB8AC3E}">
        <p14:creationId xmlns:p14="http://schemas.microsoft.com/office/powerpoint/2010/main" val="147709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2173-02FA-4F39-BF51-67E69F6FDEB6}"/>
              </a:ext>
            </a:extLst>
          </p:cNvPr>
          <p:cNvSpPr>
            <a:spLocks noGrp="1"/>
          </p:cNvSpPr>
          <p:nvPr>
            <p:ph type="title"/>
          </p:nvPr>
        </p:nvSpPr>
        <p:spPr>
          <a:xfrm>
            <a:off x="838200" y="236033"/>
            <a:ext cx="10515600" cy="885705"/>
          </a:xfrm>
        </p:spPr>
        <p:txBody>
          <a:bodyPr>
            <a:normAutofit/>
          </a:bodyPr>
          <a:lstStyle/>
          <a:p>
            <a:pPr algn="ctr"/>
            <a:r>
              <a:rPr lang="en-US" sz="4000" dirty="0"/>
              <a:t>Slavery…</a:t>
            </a:r>
          </a:p>
        </p:txBody>
      </p:sp>
      <p:sp>
        <p:nvSpPr>
          <p:cNvPr id="5" name="Content Placeholder 2">
            <a:extLst>
              <a:ext uri="{FF2B5EF4-FFF2-40B4-BE49-F238E27FC236}">
                <a16:creationId xmlns:a16="http://schemas.microsoft.com/office/drawing/2014/main" id="{EE85F8F6-FACA-48B7-B39F-CC7975766213}"/>
              </a:ext>
            </a:extLst>
          </p:cNvPr>
          <p:cNvSpPr txBox="1">
            <a:spLocks/>
          </p:cNvSpPr>
          <p:nvPr/>
        </p:nvSpPr>
        <p:spPr>
          <a:xfrm>
            <a:off x="6823934" y="1788712"/>
            <a:ext cx="4529866" cy="4289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0" dirty="0"/>
          </a:p>
        </p:txBody>
      </p:sp>
      <p:graphicFrame>
        <p:nvGraphicFramePr>
          <p:cNvPr id="8" name="Table 8">
            <a:extLst>
              <a:ext uri="{FF2B5EF4-FFF2-40B4-BE49-F238E27FC236}">
                <a16:creationId xmlns:a16="http://schemas.microsoft.com/office/drawing/2014/main" id="{50DC22A8-A92A-40A9-BBFF-C46178D98220}"/>
              </a:ext>
            </a:extLst>
          </p:cNvPr>
          <p:cNvGraphicFramePr>
            <a:graphicFrameLocks noGrp="1"/>
          </p:cNvGraphicFramePr>
          <p:nvPr>
            <p:extLst>
              <p:ext uri="{D42A27DB-BD31-4B8C-83A1-F6EECF244321}">
                <p14:modId xmlns:p14="http://schemas.microsoft.com/office/powerpoint/2010/main" val="2691160184"/>
              </p:ext>
            </p:extLst>
          </p:nvPr>
        </p:nvGraphicFramePr>
        <p:xfrm>
          <a:off x="2032000" y="1121502"/>
          <a:ext cx="8128000" cy="454777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94454242"/>
                    </a:ext>
                  </a:extLst>
                </a:gridCol>
                <a:gridCol w="4064000">
                  <a:extLst>
                    <a:ext uri="{9D8B030D-6E8A-4147-A177-3AD203B41FA5}">
                      <a16:colId xmlns:a16="http://schemas.microsoft.com/office/drawing/2014/main" val="749389746"/>
                    </a:ext>
                  </a:extLst>
                </a:gridCol>
              </a:tblGrid>
              <a:tr h="613401">
                <a:tc>
                  <a:txBody>
                    <a:bodyPr/>
                    <a:lstStyle/>
                    <a:p>
                      <a:pPr algn="ctr"/>
                      <a:r>
                        <a:rPr lang="en-US" sz="3200" dirty="0"/>
                        <a:t>North</a:t>
                      </a:r>
                    </a:p>
                  </a:txBody>
                  <a:tcPr/>
                </a:tc>
                <a:tc>
                  <a:txBody>
                    <a:bodyPr/>
                    <a:lstStyle/>
                    <a:p>
                      <a:pPr algn="ctr"/>
                      <a:r>
                        <a:rPr lang="en-US" sz="3200" dirty="0"/>
                        <a:t>South</a:t>
                      </a:r>
                    </a:p>
                  </a:txBody>
                  <a:tcPr/>
                </a:tc>
                <a:extLst>
                  <a:ext uri="{0D108BD9-81ED-4DB2-BD59-A6C34878D82A}">
                    <a16:rowId xmlns:a16="http://schemas.microsoft.com/office/drawing/2014/main" val="1598280972"/>
                  </a:ext>
                </a:extLst>
              </a:tr>
              <a:tr h="3934377">
                <a:tc>
                  <a:txBody>
                    <a:bodyPr/>
                    <a:lstStyle/>
                    <a:p>
                      <a:pPr marL="285750" indent="-285750">
                        <a:buFont typeface="Arial" panose="020B0604020202020204" pitchFamily="34" charset="0"/>
                        <a:buChar char="•"/>
                      </a:pPr>
                      <a:r>
                        <a:rPr lang="en-US" sz="2400" b="0" dirty="0">
                          <a:sym typeface="Wingdings" panose="05000000000000000000" pitchFamily="2" charset="2"/>
                        </a:rPr>
                        <a:t>Creates competition for white Northern farmers and low-wage workers</a:t>
                      </a:r>
                    </a:p>
                    <a:p>
                      <a:pPr marL="285750" indent="-285750">
                        <a:buFont typeface="Arial" panose="020B0604020202020204" pitchFamily="34" charset="0"/>
                        <a:buChar char="•"/>
                      </a:pPr>
                      <a:r>
                        <a:rPr lang="en-US" sz="2400" b="0" dirty="0">
                          <a:sym typeface="Wingdings" panose="05000000000000000000" pitchFamily="2" charset="2"/>
                        </a:rPr>
                        <a:t>Gives the South too much economic power</a:t>
                      </a:r>
                    </a:p>
                    <a:p>
                      <a:pPr marL="285750" indent="-285750">
                        <a:buFont typeface="Arial" panose="020B0604020202020204" pitchFamily="34" charset="0"/>
                        <a:buChar char="•"/>
                      </a:pPr>
                      <a:r>
                        <a:rPr lang="en-US" sz="2400" b="0" dirty="0">
                          <a:sym typeface="Wingdings" panose="05000000000000000000" pitchFamily="2" charset="2"/>
                        </a:rPr>
                        <a:t>Is Morally wrong  </a:t>
                      </a:r>
                      <a:endParaRPr lang="en-US" sz="2400" b="0" dirty="0"/>
                    </a:p>
                    <a:p>
                      <a:endParaRPr lang="en-US" dirty="0"/>
                    </a:p>
                  </a:txBody>
                  <a:tcPr/>
                </a:tc>
                <a:tc>
                  <a:txBody>
                    <a:bodyPr/>
                    <a:lstStyle/>
                    <a:p>
                      <a:pPr marL="285750" indent="-285750">
                        <a:buFont typeface="Arial" panose="020B0604020202020204" pitchFamily="34" charset="0"/>
                        <a:buChar char="•"/>
                      </a:pPr>
                      <a:r>
                        <a:rPr lang="en-US" sz="2400" b="0" dirty="0"/>
                        <a:t>Helps manage large plantations at a low cost</a:t>
                      </a:r>
                    </a:p>
                    <a:p>
                      <a:pPr marL="285750" indent="-285750">
                        <a:buFont typeface="Arial" panose="020B0604020202020204" pitchFamily="34" charset="0"/>
                        <a:buChar char="•"/>
                      </a:pPr>
                      <a:r>
                        <a:rPr lang="en-US" sz="2400" b="0" dirty="0"/>
                        <a:t>Gives the South economic power</a:t>
                      </a:r>
                    </a:p>
                    <a:p>
                      <a:pPr marL="0" indent="0">
                        <a:buFont typeface="Arial" panose="020B0604020202020204" pitchFamily="34" charset="0"/>
                        <a:buNone/>
                      </a:pPr>
                      <a:endParaRPr lang="en-US" dirty="0"/>
                    </a:p>
                  </a:txBody>
                  <a:tcPr/>
                </a:tc>
                <a:extLst>
                  <a:ext uri="{0D108BD9-81ED-4DB2-BD59-A6C34878D82A}">
                    <a16:rowId xmlns:a16="http://schemas.microsoft.com/office/drawing/2014/main" val="2375950358"/>
                  </a:ext>
                </a:extLst>
              </a:tr>
            </a:tbl>
          </a:graphicData>
        </a:graphic>
      </p:graphicFrame>
    </p:spTree>
    <p:extLst>
      <p:ext uri="{BB962C8B-B14F-4D97-AF65-F5344CB8AC3E}">
        <p14:creationId xmlns:p14="http://schemas.microsoft.com/office/powerpoint/2010/main" val="233097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2173-02FA-4F39-BF51-67E69F6FDEB6}"/>
              </a:ext>
            </a:extLst>
          </p:cNvPr>
          <p:cNvSpPr>
            <a:spLocks noGrp="1"/>
          </p:cNvSpPr>
          <p:nvPr>
            <p:ph type="title"/>
          </p:nvPr>
        </p:nvSpPr>
        <p:spPr>
          <a:xfrm>
            <a:off x="838200" y="236033"/>
            <a:ext cx="10515600" cy="885705"/>
          </a:xfrm>
        </p:spPr>
        <p:txBody>
          <a:bodyPr>
            <a:normAutofit/>
          </a:bodyPr>
          <a:lstStyle/>
          <a:p>
            <a:pPr algn="ctr"/>
            <a:r>
              <a:rPr lang="en-US" sz="4000" dirty="0"/>
              <a:t>Expanding Slavery…</a:t>
            </a:r>
          </a:p>
        </p:txBody>
      </p:sp>
      <p:sp>
        <p:nvSpPr>
          <p:cNvPr id="5" name="Content Placeholder 2">
            <a:extLst>
              <a:ext uri="{FF2B5EF4-FFF2-40B4-BE49-F238E27FC236}">
                <a16:creationId xmlns:a16="http://schemas.microsoft.com/office/drawing/2014/main" id="{EE85F8F6-FACA-48B7-B39F-CC7975766213}"/>
              </a:ext>
            </a:extLst>
          </p:cNvPr>
          <p:cNvSpPr txBox="1">
            <a:spLocks/>
          </p:cNvSpPr>
          <p:nvPr/>
        </p:nvSpPr>
        <p:spPr>
          <a:xfrm>
            <a:off x="6823934" y="1788712"/>
            <a:ext cx="4529866" cy="4289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0" dirty="0"/>
          </a:p>
        </p:txBody>
      </p:sp>
      <p:graphicFrame>
        <p:nvGraphicFramePr>
          <p:cNvPr id="8" name="Table 8">
            <a:extLst>
              <a:ext uri="{FF2B5EF4-FFF2-40B4-BE49-F238E27FC236}">
                <a16:creationId xmlns:a16="http://schemas.microsoft.com/office/drawing/2014/main" id="{50DC22A8-A92A-40A9-BBFF-C46178D98220}"/>
              </a:ext>
            </a:extLst>
          </p:cNvPr>
          <p:cNvGraphicFramePr>
            <a:graphicFrameLocks noGrp="1"/>
          </p:cNvGraphicFramePr>
          <p:nvPr>
            <p:extLst>
              <p:ext uri="{D42A27DB-BD31-4B8C-83A1-F6EECF244321}">
                <p14:modId xmlns:p14="http://schemas.microsoft.com/office/powerpoint/2010/main" val="4039772422"/>
              </p:ext>
            </p:extLst>
          </p:nvPr>
        </p:nvGraphicFramePr>
        <p:xfrm>
          <a:off x="2032000" y="1121502"/>
          <a:ext cx="8128000" cy="454777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94454242"/>
                    </a:ext>
                  </a:extLst>
                </a:gridCol>
                <a:gridCol w="4064000">
                  <a:extLst>
                    <a:ext uri="{9D8B030D-6E8A-4147-A177-3AD203B41FA5}">
                      <a16:colId xmlns:a16="http://schemas.microsoft.com/office/drawing/2014/main" val="749389746"/>
                    </a:ext>
                  </a:extLst>
                </a:gridCol>
              </a:tblGrid>
              <a:tr h="613401">
                <a:tc>
                  <a:txBody>
                    <a:bodyPr/>
                    <a:lstStyle/>
                    <a:p>
                      <a:pPr algn="ctr"/>
                      <a:r>
                        <a:rPr lang="en-US" sz="3200" dirty="0"/>
                        <a:t>North</a:t>
                      </a:r>
                    </a:p>
                  </a:txBody>
                  <a:tcPr/>
                </a:tc>
                <a:tc>
                  <a:txBody>
                    <a:bodyPr/>
                    <a:lstStyle/>
                    <a:p>
                      <a:pPr algn="ctr"/>
                      <a:r>
                        <a:rPr lang="en-US" sz="3200" dirty="0"/>
                        <a:t>South</a:t>
                      </a:r>
                    </a:p>
                  </a:txBody>
                  <a:tcPr/>
                </a:tc>
                <a:extLst>
                  <a:ext uri="{0D108BD9-81ED-4DB2-BD59-A6C34878D82A}">
                    <a16:rowId xmlns:a16="http://schemas.microsoft.com/office/drawing/2014/main" val="1598280972"/>
                  </a:ext>
                </a:extLst>
              </a:tr>
              <a:tr h="3934377">
                <a:tc>
                  <a:txBody>
                    <a:bodyPr/>
                    <a:lstStyle/>
                    <a:p>
                      <a:pPr marL="285750" indent="-285750">
                        <a:buFont typeface="Arial" panose="020B0604020202020204" pitchFamily="34" charset="0"/>
                        <a:buChar char="•"/>
                      </a:pPr>
                      <a:r>
                        <a:rPr lang="en-US" sz="2400" b="0" dirty="0">
                          <a:sym typeface="Wingdings" panose="05000000000000000000" pitchFamily="2" charset="2"/>
                        </a:rPr>
                        <a:t>Gives the South too much economic power</a:t>
                      </a:r>
                    </a:p>
                    <a:p>
                      <a:pPr marL="285750" indent="-285750">
                        <a:buFont typeface="Arial" panose="020B0604020202020204" pitchFamily="34" charset="0"/>
                        <a:buChar char="•"/>
                      </a:pPr>
                      <a:r>
                        <a:rPr lang="en-US" sz="2400" b="0" dirty="0">
                          <a:sym typeface="Wingdings" panose="05000000000000000000" pitchFamily="2" charset="2"/>
                        </a:rPr>
                        <a:t>Is morally wrong</a:t>
                      </a:r>
                    </a:p>
                    <a:p>
                      <a:endParaRPr lang="en-US" dirty="0"/>
                    </a:p>
                  </a:txBody>
                  <a:tcPr/>
                </a:tc>
                <a:tc>
                  <a:txBody>
                    <a:bodyPr/>
                    <a:lstStyle/>
                    <a:p>
                      <a:pPr marL="285750" indent="-285750">
                        <a:buFont typeface="Arial" panose="020B0604020202020204" pitchFamily="34" charset="0"/>
                        <a:buChar char="•"/>
                      </a:pPr>
                      <a:r>
                        <a:rPr lang="en-US" sz="2400" b="0" dirty="0"/>
                        <a:t>Lead to less slave insurrection</a:t>
                      </a:r>
                    </a:p>
                    <a:p>
                      <a:pPr marL="285750" indent="-285750">
                        <a:buFont typeface="Arial" panose="020B0604020202020204" pitchFamily="34" charset="0"/>
                        <a:buChar char="•"/>
                      </a:pPr>
                      <a:r>
                        <a:rPr lang="en-US" sz="2400" b="0" dirty="0"/>
                        <a:t>Contributes to longevity of slavery</a:t>
                      </a:r>
                      <a:endParaRPr lang="en-US" dirty="0"/>
                    </a:p>
                  </a:txBody>
                  <a:tcPr/>
                </a:tc>
                <a:extLst>
                  <a:ext uri="{0D108BD9-81ED-4DB2-BD59-A6C34878D82A}">
                    <a16:rowId xmlns:a16="http://schemas.microsoft.com/office/drawing/2014/main" val="2375950358"/>
                  </a:ext>
                </a:extLst>
              </a:tr>
            </a:tbl>
          </a:graphicData>
        </a:graphic>
      </p:graphicFrame>
    </p:spTree>
    <p:extLst>
      <p:ext uri="{BB962C8B-B14F-4D97-AF65-F5344CB8AC3E}">
        <p14:creationId xmlns:p14="http://schemas.microsoft.com/office/powerpoint/2010/main" val="376155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79953A-0AC1-4521-B6BF-89F74E1B31B6}"/>
              </a:ext>
            </a:extLst>
          </p:cNvPr>
          <p:cNvSpPr>
            <a:spLocks noGrp="1"/>
          </p:cNvSpPr>
          <p:nvPr>
            <p:ph type="title"/>
          </p:nvPr>
        </p:nvSpPr>
        <p:spPr>
          <a:xfrm>
            <a:off x="838200" y="526940"/>
            <a:ext cx="10515600" cy="845855"/>
          </a:xfrm>
        </p:spPr>
        <p:txBody>
          <a:bodyPr>
            <a:normAutofit/>
          </a:bodyPr>
          <a:lstStyle/>
          <a:p>
            <a:pPr algn="ctr"/>
            <a:r>
              <a:rPr lang="en-US" sz="4000" dirty="0"/>
              <a:t>The War Before the Election of 1864</a:t>
            </a:r>
          </a:p>
        </p:txBody>
      </p:sp>
      <p:sp>
        <p:nvSpPr>
          <p:cNvPr id="5" name="Content Placeholder 2">
            <a:extLst>
              <a:ext uri="{FF2B5EF4-FFF2-40B4-BE49-F238E27FC236}">
                <a16:creationId xmlns:a16="http://schemas.microsoft.com/office/drawing/2014/main" id="{E61DC780-2102-4ACC-B0B3-27D795AF4960}"/>
              </a:ext>
            </a:extLst>
          </p:cNvPr>
          <p:cNvSpPr>
            <a:spLocks noGrp="1"/>
          </p:cNvSpPr>
          <p:nvPr>
            <p:ph idx="1"/>
          </p:nvPr>
        </p:nvSpPr>
        <p:spPr>
          <a:xfrm>
            <a:off x="982133" y="1982800"/>
            <a:ext cx="10371667" cy="2892399"/>
          </a:xfrm>
        </p:spPr>
        <p:txBody>
          <a:bodyPr>
            <a:noAutofit/>
          </a:bodyPr>
          <a:lstStyle/>
          <a:p>
            <a:r>
              <a:rPr lang="en-US" b="0" dirty="0"/>
              <a:t>Despite victories at Gettysburg and Vicksburg, war seemed to have reached a </a:t>
            </a:r>
            <a:r>
              <a:rPr lang="en-US" dirty="0"/>
              <a:t>standstill</a:t>
            </a:r>
          </a:p>
          <a:p>
            <a:r>
              <a:rPr lang="en-US" b="0" dirty="0"/>
              <a:t>Enormous </a:t>
            </a:r>
            <a:r>
              <a:rPr lang="en-US" dirty="0"/>
              <a:t>casualties</a:t>
            </a:r>
            <a:r>
              <a:rPr lang="en-US" b="0" dirty="0"/>
              <a:t> from Grant’s Overland Campaign</a:t>
            </a:r>
          </a:p>
          <a:p>
            <a:r>
              <a:rPr lang="en-US" b="0" dirty="0"/>
              <a:t>Sherman </a:t>
            </a:r>
            <a:r>
              <a:rPr lang="en-US" dirty="0"/>
              <a:t>failed</a:t>
            </a:r>
            <a:r>
              <a:rPr lang="en-US" b="0" dirty="0"/>
              <a:t> to take Atlanta in the summer of 1864</a:t>
            </a:r>
          </a:p>
          <a:p>
            <a:r>
              <a:rPr lang="en-US" b="0" dirty="0"/>
              <a:t>Idea of a war for emancipation </a:t>
            </a:r>
            <a:r>
              <a:rPr lang="en-US" dirty="0"/>
              <a:t>not universally popular</a:t>
            </a:r>
          </a:p>
        </p:txBody>
      </p:sp>
    </p:spTree>
    <p:extLst>
      <p:ext uri="{BB962C8B-B14F-4D97-AF65-F5344CB8AC3E}">
        <p14:creationId xmlns:p14="http://schemas.microsoft.com/office/powerpoint/2010/main" val="3537299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79953A-0AC1-4521-B6BF-89F74E1B31B6}"/>
              </a:ext>
            </a:extLst>
          </p:cNvPr>
          <p:cNvSpPr>
            <a:spLocks noGrp="1"/>
          </p:cNvSpPr>
          <p:nvPr>
            <p:ph type="title"/>
          </p:nvPr>
        </p:nvSpPr>
        <p:spPr>
          <a:xfrm>
            <a:off x="838200" y="331753"/>
            <a:ext cx="10515600" cy="845855"/>
          </a:xfrm>
        </p:spPr>
        <p:txBody>
          <a:bodyPr>
            <a:normAutofit/>
          </a:bodyPr>
          <a:lstStyle/>
          <a:p>
            <a:pPr algn="ctr"/>
            <a:r>
              <a:rPr lang="en-US" sz="4000" dirty="0"/>
              <a:t>Election of 1864</a:t>
            </a:r>
          </a:p>
        </p:txBody>
      </p:sp>
      <p:pic>
        <p:nvPicPr>
          <p:cNvPr id="6" name="Picture 5">
            <a:hlinkClick r:id="rId3"/>
            <a:extLst>
              <a:ext uri="{FF2B5EF4-FFF2-40B4-BE49-F238E27FC236}">
                <a16:creationId xmlns:a16="http://schemas.microsoft.com/office/drawing/2014/main" id="{25EA37B1-4910-43EB-896E-AB507C2CC237}"/>
              </a:ext>
            </a:extLst>
          </p:cNvPr>
          <p:cNvPicPr>
            <a:picLocks noChangeAspect="1"/>
          </p:cNvPicPr>
          <p:nvPr/>
        </p:nvPicPr>
        <p:blipFill>
          <a:blip r:embed="rId4"/>
          <a:stretch>
            <a:fillRect/>
          </a:stretch>
        </p:blipFill>
        <p:spPr>
          <a:xfrm>
            <a:off x="1981037" y="1606812"/>
            <a:ext cx="3838850" cy="3826507"/>
          </a:xfrm>
          <a:prstGeom prst="rect">
            <a:avLst/>
          </a:prstGeom>
        </p:spPr>
      </p:pic>
      <p:sp>
        <p:nvSpPr>
          <p:cNvPr id="7" name="Rectangle 6">
            <a:extLst>
              <a:ext uri="{FF2B5EF4-FFF2-40B4-BE49-F238E27FC236}">
                <a16:creationId xmlns:a16="http://schemas.microsoft.com/office/drawing/2014/main" id="{E5ECBD4A-1B97-4480-A903-BA570B3C1287}"/>
              </a:ext>
            </a:extLst>
          </p:cNvPr>
          <p:cNvSpPr/>
          <p:nvPr/>
        </p:nvSpPr>
        <p:spPr>
          <a:xfrm>
            <a:off x="6728983" y="3463587"/>
            <a:ext cx="4165472" cy="1938992"/>
          </a:xfrm>
          <a:prstGeom prst="rect">
            <a:avLst/>
          </a:prstGeom>
        </p:spPr>
        <p:txBody>
          <a:bodyPr wrap="square">
            <a:spAutoFit/>
          </a:bodyPr>
          <a:lstStyle/>
          <a:p>
            <a:r>
              <a:rPr lang="en-US" sz="2000" dirty="0">
                <a:latin typeface="Georgia" panose="02040502050405020303" pitchFamily="18" charset="0"/>
              </a:rPr>
              <a:t>Activity:</a:t>
            </a:r>
          </a:p>
          <a:p>
            <a:pPr marL="285750" indent="-285750">
              <a:buFont typeface="Arial" panose="020B0604020202020204" pitchFamily="34" charset="0"/>
              <a:buChar char="•"/>
            </a:pPr>
            <a:r>
              <a:rPr lang="en-US" sz="2000" dirty="0">
                <a:latin typeface="Georgia" panose="02040502050405020303" pitchFamily="18" charset="0"/>
                <a:hlinkClick r:id="rId3"/>
              </a:rPr>
              <a:t>Watch the In4 Video on the Election of 1864.</a:t>
            </a:r>
            <a:endParaRPr lang="en-US" sz="2000" dirty="0">
              <a:latin typeface="Georgia" panose="02040502050405020303" pitchFamily="18" charset="0"/>
            </a:endParaRPr>
          </a:p>
          <a:p>
            <a:pPr marL="285750" indent="-285750">
              <a:buFont typeface="Arial" panose="020B0604020202020204" pitchFamily="34" charset="0"/>
              <a:buChar char="•"/>
            </a:pPr>
            <a:r>
              <a:rPr lang="en-US" sz="2000" dirty="0">
                <a:solidFill>
                  <a:schemeClr val="accent1"/>
                </a:solidFill>
                <a:latin typeface="Georgia" panose="02040502050405020303" pitchFamily="18" charset="0"/>
              </a:rPr>
              <a:t>Why do you think success in the war would have an impact on election results?</a:t>
            </a:r>
          </a:p>
        </p:txBody>
      </p:sp>
      <p:pic>
        <p:nvPicPr>
          <p:cNvPr id="8" name="Picture 7">
            <a:hlinkClick r:id="rId5"/>
            <a:extLst>
              <a:ext uri="{FF2B5EF4-FFF2-40B4-BE49-F238E27FC236}">
                <a16:creationId xmlns:a16="http://schemas.microsoft.com/office/drawing/2014/main" id="{4F2C274C-8B92-4ABF-953D-BEA363DF772A}"/>
              </a:ext>
            </a:extLst>
          </p:cNvPr>
          <p:cNvPicPr>
            <a:picLocks noChangeAspect="1"/>
          </p:cNvPicPr>
          <p:nvPr/>
        </p:nvPicPr>
        <p:blipFill>
          <a:blip r:embed="rId6"/>
          <a:stretch>
            <a:fillRect/>
          </a:stretch>
        </p:blipFill>
        <p:spPr>
          <a:xfrm>
            <a:off x="7888484" y="3066758"/>
            <a:ext cx="923235" cy="724484"/>
          </a:xfrm>
          <a:prstGeom prst="rect">
            <a:avLst/>
          </a:prstGeom>
        </p:spPr>
      </p:pic>
    </p:spTree>
    <p:extLst>
      <p:ext uri="{BB962C8B-B14F-4D97-AF65-F5344CB8AC3E}">
        <p14:creationId xmlns:p14="http://schemas.microsoft.com/office/powerpoint/2010/main" val="29454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322545"/>
            <a:ext cx="10515600" cy="845855"/>
          </a:xfrm>
        </p:spPr>
        <p:txBody>
          <a:bodyPr>
            <a:normAutofit/>
          </a:bodyPr>
          <a:lstStyle/>
          <a:p>
            <a:pPr algn="ctr"/>
            <a:r>
              <a:rPr lang="en-US" sz="4000" dirty="0"/>
              <a:t>Historical Bias and Perspective</a:t>
            </a:r>
          </a:p>
        </p:txBody>
      </p:sp>
      <p:sp>
        <p:nvSpPr>
          <p:cNvPr id="3" name="Title 1">
            <a:extLst>
              <a:ext uri="{FF2B5EF4-FFF2-40B4-BE49-F238E27FC236}">
                <a16:creationId xmlns:a16="http://schemas.microsoft.com/office/drawing/2014/main" id="{EB058E96-50FB-4B01-942E-41C66733BAAE}"/>
              </a:ext>
            </a:extLst>
          </p:cNvPr>
          <p:cNvSpPr txBox="1">
            <a:spLocks/>
          </p:cNvSpPr>
          <p:nvPr/>
        </p:nvSpPr>
        <p:spPr>
          <a:xfrm>
            <a:off x="448733" y="1168400"/>
            <a:ext cx="11294533" cy="4385732"/>
          </a:xfrm>
          <a:prstGeom prst="rect">
            <a:avLst/>
          </a:prstGeom>
        </p:spPr>
        <p:txBody>
          <a:bodyPr vert="horz" lIns="91440" tIns="45720" rIns="91440" bIns="45720" numCol="2"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sz="2800" dirty="0"/>
              <a:t>Many of the documents you are about to read are not objective records of what exactly happened during the early 19</a:t>
            </a:r>
            <a:r>
              <a:rPr lang="en-US" sz="2800" baseline="30000" dirty="0"/>
              <a:t>th</a:t>
            </a:r>
            <a:r>
              <a:rPr lang="en-US" sz="2800" dirty="0"/>
              <a:t> century, but rather accounts of how particular people felt about the events going on around them. A good historian, therefore, recognizes that a person’s </a:t>
            </a:r>
            <a:r>
              <a:rPr lang="en-US" sz="2800" i="1" dirty="0">
                <a:solidFill>
                  <a:schemeClr val="accent1"/>
                </a:solidFill>
              </a:rPr>
              <a:t>bias</a:t>
            </a:r>
            <a:r>
              <a:rPr lang="en-US" sz="2800" dirty="0"/>
              <a:t> or perspective can consciously or unconsciously shape their opinions in a very different way from someone else. As you read, please keep these questions in mind:</a:t>
            </a:r>
          </a:p>
          <a:p>
            <a:pPr marL="457200" indent="-457200">
              <a:buFont typeface="Arial" panose="020B0604020202020204" pitchFamily="34" charset="0"/>
              <a:buChar char="•"/>
            </a:pPr>
            <a:r>
              <a:rPr lang="en-US" sz="2800" dirty="0">
                <a:solidFill>
                  <a:schemeClr val="accent1"/>
                </a:solidFill>
              </a:rPr>
              <a:t>Who is the author?</a:t>
            </a:r>
          </a:p>
          <a:p>
            <a:pPr marL="457200" indent="-457200">
              <a:buFont typeface="Arial" panose="020B0604020202020204" pitchFamily="34" charset="0"/>
              <a:buChar char="•"/>
            </a:pPr>
            <a:r>
              <a:rPr lang="en-US" sz="2800" dirty="0">
                <a:solidFill>
                  <a:schemeClr val="accent1"/>
                </a:solidFill>
              </a:rPr>
              <a:t>What are they writing?</a:t>
            </a:r>
          </a:p>
          <a:p>
            <a:pPr marL="457200" indent="-457200">
              <a:buFont typeface="Arial" panose="020B0604020202020204" pitchFamily="34" charset="0"/>
              <a:buChar char="•"/>
            </a:pPr>
            <a:r>
              <a:rPr lang="en-US" sz="2800" dirty="0">
                <a:solidFill>
                  <a:schemeClr val="accent1"/>
                </a:solidFill>
              </a:rPr>
              <a:t>Who are they writing for? (Who is their audience?)</a:t>
            </a:r>
          </a:p>
          <a:p>
            <a:pPr marL="457200" indent="-457200">
              <a:buFont typeface="Arial" panose="020B0604020202020204" pitchFamily="34" charset="0"/>
              <a:buChar char="•"/>
            </a:pPr>
            <a:r>
              <a:rPr lang="en-US" sz="2800" dirty="0">
                <a:solidFill>
                  <a:schemeClr val="accent1"/>
                </a:solidFill>
              </a:rPr>
              <a:t>When are they writing?</a:t>
            </a:r>
          </a:p>
          <a:p>
            <a:pPr marL="457200" indent="-457200">
              <a:buFont typeface="Arial" panose="020B0604020202020204" pitchFamily="34" charset="0"/>
              <a:buChar char="•"/>
            </a:pPr>
            <a:r>
              <a:rPr lang="en-US" sz="2800" dirty="0">
                <a:solidFill>
                  <a:schemeClr val="accent1"/>
                </a:solidFill>
              </a:rPr>
              <a:t>Why are they writing this?</a:t>
            </a:r>
          </a:p>
        </p:txBody>
      </p:sp>
    </p:spTree>
    <p:extLst>
      <p:ext uri="{BB962C8B-B14F-4D97-AF65-F5344CB8AC3E}">
        <p14:creationId xmlns:p14="http://schemas.microsoft.com/office/powerpoint/2010/main" val="1594882750"/>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TotalTime>
  <Words>2939</Words>
  <Application>Microsoft Office PowerPoint</Application>
  <PresentationFormat>Widescreen</PresentationFormat>
  <Paragraphs>178</Paragraphs>
  <Slides>26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Adobe Devanagari</vt:lpstr>
      <vt:lpstr>Arial</vt:lpstr>
      <vt:lpstr>Calibri</vt:lpstr>
      <vt:lpstr>Georgia</vt:lpstr>
      <vt:lpstr>Wingdings</vt:lpstr>
      <vt:lpstr>Office Theme</vt:lpstr>
      <vt:lpstr>Election of 1864</vt:lpstr>
      <vt:lpstr>PowerPoint Presentation</vt:lpstr>
      <vt:lpstr>Vocabulary </vt:lpstr>
      <vt:lpstr>Westward Expansion</vt:lpstr>
      <vt:lpstr>Slavery…</vt:lpstr>
      <vt:lpstr>Expanding Slavery…</vt:lpstr>
      <vt:lpstr>The War Before the Election of 1864</vt:lpstr>
      <vt:lpstr>Election of 1864</vt:lpstr>
      <vt:lpstr>Historical Bias and Perspective</vt:lpstr>
      <vt:lpstr>Primary Source</vt:lpstr>
      <vt:lpstr>PowerPoint Presentation</vt:lpstr>
      <vt:lpstr>Democrats vs. Republicans</vt:lpstr>
      <vt:lpstr>Party Platforms</vt:lpstr>
      <vt:lpstr>Democratic Party Platform</vt:lpstr>
      <vt:lpstr>Republican Party Platform</vt:lpstr>
      <vt:lpstr>Activity</vt:lpstr>
      <vt:lpstr>Political Cartoons</vt:lpstr>
      <vt:lpstr>Cartoon #1: Platforms Illustrated</vt:lpstr>
      <vt:lpstr>Cartoon #2: The True Issue or “That’s What’s the Matter”</vt:lpstr>
      <vt:lpstr>Cartoon #3: The True Peace Commission </vt:lpstr>
      <vt:lpstr>PowerPoint Presentation</vt:lpstr>
      <vt:lpstr>Activity</vt:lpstr>
      <vt:lpstr>Secondary Source</vt:lpstr>
      <vt:lpstr>The Atlanta Campaign</vt:lpstr>
      <vt:lpstr>Discussion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Erin Dorsey</cp:lastModifiedBy>
  <cp:revision>71</cp:revision>
  <dcterms:created xsi:type="dcterms:W3CDTF">2019-06-11T12:13:11Z</dcterms:created>
  <dcterms:modified xsi:type="dcterms:W3CDTF">2025-02-27T14:57:21Z</dcterms:modified>
</cp:coreProperties>
</file>